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3" r:id="rId3"/>
    <p:sldId id="292" r:id="rId4"/>
    <p:sldId id="295" r:id="rId5"/>
    <p:sldId id="293" r:id="rId6"/>
    <p:sldId id="299" r:id="rId7"/>
    <p:sldId id="291" r:id="rId8"/>
    <p:sldId id="300" r:id="rId9"/>
    <p:sldId id="301" r:id="rId10"/>
    <p:sldId id="302" r:id="rId11"/>
    <p:sldId id="314" r:id="rId12"/>
    <p:sldId id="312" r:id="rId13"/>
    <p:sldId id="303" r:id="rId14"/>
    <p:sldId id="304" r:id="rId15"/>
    <p:sldId id="31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54E8-B306-4817-ACCA-B2C779AFE4B2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E13DE-BABD-483D-AED3-ACC9DA84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BD18-CA0E-4688-B0AD-DCB6AFC6603B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F8F-60AE-439A-B814-DC2E887C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zentacija_programa_Microsoft_PowerPoint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b="1" dirty="0" smtClean="0"/>
              <a:t>              OSIJEK   U  DOMOVINSKOM  RATU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/>
              <a:t> </a:t>
            </a:r>
            <a:r>
              <a:rPr lang="hr-HR" sz="3600" dirty="0" smtClean="0"/>
              <a:t>       Obrana Republike Hrvatske na Panonskom </a:t>
            </a:r>
            <a:br>
              <a:rPr lang="hr-HR" sz="3600" dirty="0" smtClean="0"/>
            </a:br>
            <a:r>
              <a:rPr lang="hr-HR" sz="3600" dirty="0" smtClean="0"/>
              <a:t>                   vojno-strategijskom smjeru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1.- UVOD – obilježja prostora i ključni događaji</a:t>
            </a:r>
          </a:p>
          <a:p>
            <a:endParaRPr lang="hr-HR" dirty="0" smtClean="0"/>
          </a:p>
          <a:p>
            <a:r>
              <a:rPr lang="hr-HR" dirty="0" smtClean="0"/>
              <a:t>2.-  O NEPRIJATELJU – kronologija uvođenja  </a:t>
            </a:r>
          </a:p>
          <a:p>
            <a:pPr>
              <a:buNone/>
            </a:pPr>
            <a:r>
              <a:rPr lang="hr-HR" dirty="0" smtClean="0"/>
              <a:t>            snaga, raspored i jačina</a:t>
            </a:r>
          </a:p>
          <a:p>
            <a:endParaRPr lang="hr-HR" dirty="0" smtClean="0"/>
          </a:p>
          <a:p>
            <a:r>
              <a:rPr lang="hr-HR" dirty="0" smtClean="0"/>
              <a:t>3.-  PRIPREME ZA OBRANU I OBRANA  GRADA</a:t>
            </a:r>
          </a:p>
          <a:p>
            <a:pPr>
              <a:buNone/>
            </a:pPr>
            <a:r>
              <a:rPr lang="hr-HR" dirty="0" smtClean="0"/>
              <a:t>           - Najznačajnije bitke i bojevi, okupacija </a:t>
            </a:r>
          </a:p>
          <a:p>
            <a:pPr>
              <a:buNone/>
            </a:pPr>
            <a:r>
              <a:rPr lang="hr-HR" dirty="0" smtClean="0"/>
              <a:t>           Baranje i pojedinih dijelova općine Osijek</a:t>
            </a:r>
          </a:p>
          <a:p>
            <a:pPr>
              <a:buNone/>
            </a:pPr>
            <a:r>
              <a:rPr lang="hr-HR" dirty="0" smtClean="0"/>
              <a:t>		        </a:t>
            </a:r>
            <a:r>
              <a:rPr lang="hr-HR" b="1" dirty="0" smtClean="0"/>
              <a:t>OSIJEK NEPOKORENI GRAD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DOLAZAK NOVIH ZAPOVJEDNKA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vrijeme opsade Vukovara, jača obrana Osijeka, Đakova, Vinkovaca...</a:t>
            </a:r>
          </a:p>
          <a:p>
            <a:r>
              <a:rPr lang="hr-HR" dirty="0" smtClean="0"/>
              <a:t>Padaju vojarne i skladišta  bivše JNA, popunjavamo se naoružanjem i vojnom opremom. </a:t>
            </a:r>
          </a:p>
          <a:p>
            <a:r>
              <a:rPr lang="hr-HR" dirty="0" smtClean="0"/>
              <a:t>Formiraju se brigade Hrvatske vojske.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Vrbanac\My Documents\Oslobođene voja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9588" y="-815975"/>
            <a:ext cx="10668001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Pod izravnim zapovjedanjem  zapovjednika OZ</a:t>
            </a:r>
            <a:br>
              <a:rPr lang="hr-HR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b="1" u="sng" dirty="0" smtClean="0"/>
              <a:t>OG Vukovar </a:t>
            </a:r>
            <a:r>
              <a:rPr lang="hr-HR" sz="2800" dirty="0" smtClean="0"/>
              <a:t>            </a:t>
            </a:r>
            <a:r>
              <a:rPr lang="hr-HR" sz="2800" b="1" u="sng" dirty="0" smtClean="0"/>
              <a:t>ZOG  Osk</a:t>
            </a:r>
            <a:r>
              <a:rPr lang="hr-HR" sz="2800" b="1" dirty="0" smtClean="0"/>
              <a:t> </a:t>
            </a:r>
            <a:r>
              <a:rPr lang="hr-HR" sz="2800" dirty="0" smtClean="0"/>
              <a:t>                  </a:t>
            </a:r>
            <a:r>
              <a:rPr lang="hr-HR" sz="2800" b="1" u="sng" dirty="0" smtClean="0"/>
              <a:t>brigade</a:t>
            </a:r>
            <a:r>
              <a:rPr lang="hr-HR" sz="2800" dirty="0" smtClean="0"/>
              <a:t>  </a:t>
            </a:r>
          </a:p>
          <a:p>
            <a:r>
              <a:rPr lang="hr-HR" sz="2800" dirty="0" smtClean="0"/>
              <a:t>124.                           106.                       3. “A”,</a:t>
            </a:r>
          </a:p>
          <a:p>
            <a:r>
              <a:rPr lang="hr-HR" sz="2800" dirty="0" smtClean="0"/>
              <a:t>109.                           130.                       132.(-1)</a:t>
            </a:r>
          </a:p>
          <a:p>
            <a:r>
              <a:rPr lang="hr-HR" sz="2800" dirty="0" smtClean="0"/>
              <a:t>105.                           135.                       101.    </a:t>
            </a:r>
          </a:p>
          <a:p>
            <a:r>
              <a:rPr lang="hr-HR" sz="2800" dirty="0" smtClean="0"/>
              <a:t>131.                           160.                        107.</a:t>
            </a:r>
          </a:p>
          <a:p>
            <a:r>
              <a:rPr lang="hr-HR" sz="2800" dirty="0" smtClean="0"/>
              <a:t>TRS OG                      1-MAD ZoG           122.</a:t>
            </a:r>
          </a:p>
          <a:p>
            <a:r>
              <a:rPr lang="hr-HR" sz="2800" dirty="0" smtClean="0"/>
              <a:t>83.bojna                    pp  B.M.                3.MAD OZ</a:t>
            </a:r>
          </a:p>
          <a:p>
            <a:pPr>
              <a:buNone/>
            </a:pPr>
            <a:r>
              <a:rPr lang="hr-HR" sz="2000" dirty="0" smtClean="0"/>
              <a:t>122., 108., 157., 139                              </a:t>
            </a:r>
            <a:r>
              <a:rPr lang="hr-HR" sz="2800" dirty="0" smtClean="0"/>
              <a:t>         		  </a:t>
            </a:r>
            <a:r>
              <a:rPr lang="hr-HR" sz="2000" dirty="0" smtClean="0"/>
              <a:t>121., 123., 136., 127.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1/132.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OSIJEK  NEPOKORENI GRAD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Prioriteti u obrani:</a:t>
            </a:r>
          </a:p>
          <a:p>
            <a:r>
              <a:rPr lang="hr-HR" dirty="0" smtClean="0"/>
              <a:t>- Nuštar</a:t>
            </a:r>
          </a:p>
          <a:p>
            <a:r>
              <a:rPr lang="hr-HR" dirty="0" smtClean="0"/>
              <a:t>- Komletinci,</a:t>
            </a:r>
          </a:p>
          <a:p>
            <a:r>
              <a:rPr lang="hr-HR" dirty="0" smtClean="0"/>
              <a:t>- Ivanovac,</a:t>
            </a:r>
          </a:p>
          <a:p>
            <a:r>
              <a:rPr lang="hr-HR" dirty="0" smtClean="0"/>
              <a:t>- Osijek,</a:t>
            </a:r>
          </a:p>
          <a:p>
            <a:r>
              <a:rPr lang="hr-HR" dirty="0" smtClean="0"/>
              <a:t>- Vinkovci,</a:t>
            </a:r>
          </a:p>
          <a:p>
            <a:r>
              <a:rPr lang="hr-HR" dirty="0" smtClean="0"/>
              <a:t>- Đakovo,</a:t>
            </a:r>
          </a:p>
          <a:p>
            <a:r>
              <a:rPr lang="hr-HR" dirty="0" smtClean="0"/>
              <a:t>- Županja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PRELOMNE BITKE U OBRANI  OZ i Osijeka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hr-HR" dirty="0" smtClean="0"/>
              <a:t>28.11. 91. – 3.1.92. – “Papuk 91.”</a:t>
            </a:r>
          </a:p>
          <a:p>
            <a:r>
              <a:rPr lang="hr-HR" dirty="0" smtClean="0"/>
              <a:t>- 4. 12. 91. . Komletinci</a:t>
            </a:r>
          </a:p>
          <a:p>
            <a:r>
              <a:rPr lang="hr-HR" dirty="0" smtClean="0"/>
              <a:t>- 4. i 5. 12. 91 – Nemetin – Antunovac</a:t>
            </a:r>
          </a:p>
          <a:p>
            <a:r>
              <a:rPr lang="hr-HR" dirty="0" smtClean="0"/>
              <a:t>- 15/16. 12. 91.– Ivanovac – Čepin</a:t>
            </a:r>
          </a:p>
          <a:p>
            <a:endParaRPr lang="hr-HR" dirty="0" smtClean="0"/>
          </a:p>
          <a:p>
            <a:r>
              <a:rPr lang="hr-HR" dirty="0" smtClean="0"/>
              <a:t>HVALA HRVATSKIM BRANITELJIMA !</a:t>
            </a:r>
          </a:p>
          <a:p>
            <a:r>
              <a:rPr lang="hr-HR" smtClean="0"/>
              <a:t>HVALA BRANITELJIMA OSIJEKA 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08220"/>
              </p:ext>
            </p:extLst>
          </p:nvPr>
        </p:nvGraphicFramePr>
        <p:xfrm>
          <a:off x="214282" y="0"/>
          <a:ext cx="8509424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Presentation" r:id="rId3" imgW="4570541" imgH="3427323" progId="PowerPoint.Show.12">
                  <p:embed/>
                </p:oleObj>
              </mc:Choice>
              <mc:Fallback>
                <p:oleObj name="Presentation" r:id="rId3" imgW="4570541" imgH="3427323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0"/>
                        <a:ext cx="8509424" cy="6381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0"/>
          <a:ext cx="5643602" cy="628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Acrobat Document" r:id="rId3" imgW="6885000" imgH="8910000" progId="">
                  <p:embed/>
                </p:oleObj>
              </mc:Choice>
              <mc:Fallback>
                <p:oleObj name="Acrobat Document" r:id="rId3" imgW="6885000" imgH="891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0"/>
                        <a:ext cx="5643602" cy="6287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Vrbanac\My Documents\1. Operativna z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772400" cy="1066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Vrbanac\My Documents\Papuk 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1" y="2143116"/>
            <a:ext cx="10668001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Vrbanac\My Documents\My Pictures\Crta z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-276225"/>
            <a:ext cx="5681663" cy="763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PRIPREMA ZA OBRANU I OBRANA OSIJEKA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1989.,    1990.,      1991. ......</a:t>
            </a:r>
          </a:p>
          <a:p>
            <a:endParaRPr lang="hr-HR" dirty="0" smtClean="0"/>
          </a:p>
          <a:p>
            <a:r>
              <a:rPr lang="hr-HR" dirty="0" smtClean="0"/>
              <a:t>Osijek u jesen 1990. i  proljeće 1991.g.</a:t>
            </a:r>
          </a:p>
          <a:p>
            <a:r>
              <a:rPr lang="hr-HR" dirty="0" smtClean="0"/>
              <a:t>Sudjelovanje SJP  PU Osijek u napadu na Borovo selo,</a:t>
            </a:r>
          </a:p>
          <a:p>
            <a:r>
              <a:rPr lang="hr-HR" dirty="0" smtClean="0"/>
              <a:t>Regionalni krizni stožer. Prve barikade.  Prve hrvatske brigade.</a:t>
            </a:r>
          </a:p>
          <a:p>
            <a:r>
              <a:rPr lang="hr-HR" dirty="0" smtClean="0"/>
              <a:t>Ustrojiti postrojbu nije  lagano.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ODGOVOR UBRZO  STIŽE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- 15. kolovoza 1990. u Virovitici  ustrojena dragovoljačka bojna , naoružana  pješačkim streljačkim naoružanjem.</a:t>
            </a:r>
          </a:p>
          <a:p>
            <a:endParaRPr lang="hr-HR" sz="4000" dirty="0" smtClean="0"/>
          </a:p>
          <a:p>
            <a:r>
              <a:rPr lang="hr-HR" sz="4000" dirty="0" smtClean="0"/>
              <a:t>- U rujnu i listopadu  1990. pristigli prvi automati iz uvoza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DOGOĐAJI SUSTIŽU JEDAN DRUGOG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 e n j e,</a:t>
            </a:r>
          </a:p>
          <a:p>
            <a:r>
              <a:rPr lang="hr-HR" dirty="0" smtClean="0"/>
              <a:t>27. lipnja ,</a:t>
            </a:r>
          </a:p>
          <a:p>
            <a:r>
              <a:rPr lang="hr-HR" dirty="0" smtClean="0"/>
              <a:t>“Tiha”  okupacija  Baranje,</a:t>
            </a:r>
          </a:p>
          <a:p>
            <a:r>
              <a:rPr lang="hr-HR" dirty="0" smtClean="0"/>
              <a:t>Ćelije, prvo spaljeno selu u Hrvatskoj,</a:t>
            </a:r>
          </a:p>
          <a:p>
            <a:r>
              <a:rPr lang="hr-HR" dirty="0" smtClean="0"/>
              <a:t>Laslovo,</a:t>
            </a:r>
          </a:p>
          <a:p>
            <a:r>
              <a:rPr lang="hr-HR" dirty="0" smtClean="0"/>
              <a:t>Kružna obrana grada Osijeka,</a:t>
            </a:r>
          </a:p>
          <a:p>
            <a:r>
              <a:rPr lang="hr-HR" dirty="0" smtClean="0"/>
              <a:t>Štab za  obranu Istočne Slavonije i Baranje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OSIJEK U  75%-tnom OKRUŽENJU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 Sjevera,</a:t>
            </a:r>
          </a:p>
          <a:p>
            <a:r>
              <a:rPr lang="hr-HR" dirty="0" smtClean="0"/>
              <a:t>Sa Istoka,</a:t>
            </a:r>
          </a:p>
          <a:p>
            <a:r>
              <a:rPr lang="hr-HR" dirty="0" smtClean="0"/>
              <a:t>Sa  Jugoistoka,</a:t>
            </a:r>
          </a:p>
          <a:p>
            <a:r>
              <a:rPr lang="hr-HR" dirty="0" smtClean="0"/>
              <a:t>Na  Zapadu prijeti odsjecanje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370</Words>
  <Application>Microsoft Office PowerPoint</Application>
  <PresentationFormat>Prikaz na zaslonu (4:3)</PresentationFormat>
  <Paragraphs>65</Paragraphs>
  <Slides>15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Acrobat Document</vt:lpstr>
      <vt:lpstr>Presentation</vt:lpstr>
      <vt:lpstr>              OSIJEK   U  DOMOVINSKOM  RATU         Obrana Republike Hrvatske na Panonskom                     vojno-strategijskom smjeru</vt:lpstr>
      <vt:lpstr>PowerPoint prezentacija</vt:lpstr>
      <vt:lpstr>PowerPoint prezentacija</vt:lpstr>
      <vt:lpstr>PowerPoint prezentacija</vt:lpstr>
      <vt:lpstr>PowerPoint prezentacija</vt:lpstr>
      <vt:lpstr>PRIPREMA ZA OBRANU I OBRANA OSIJEKA</vt:lpstr>
      <vt:lpstr>ODGOVOR UBRZO  STIŽE</vt:lpstr>
      <vt:lpstr>DOGOĐAJI SUSTIŽU JEDAN DRUGOG</vt:lpstr>
      <vt:lpstr>OSIJEK U  75%-tnom OKRUŽENJU</vt:lpstr>
      <vt:lpstr>DOLAZAK NOVIH ZAPOVJEDNKA</vt:lpstr>
      <vt:lpstr>PowerPoint prezentacija</vt:lpstr>
      <vt:lpstr>Pod izravnim zapovjedanjem  zapovjednika OZ </vt:lpstr>
      <vt:lpstr>OSIJEK  NEPOKORENI GRAD</vt:lpstr>
      <vt:lpstr>PRELOMNE BITKE U OBRANI  OZ i Osijeka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Vrbanac</dc:creator>
  <cp:lastModifiedBy>Knjiga-1</cp:lastModifiedBy>
  <cp:revision>161</cp:revision>
  <dcterms:created xsi:type="dcterms:W3CDTF">2015-02-23T20:10:40Z</dcterms:created>
  <dcterms:modified xsi:type="dcterms:W3CDTF">2017-03-08T11:38:57Z</dcterms:modified>
</cp:coreProperties>
</file>