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6" r:id="rId6"/>
    <p:sldId id="270" r:id="rId7"/>
    <p:sldId id="271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83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4CCCFD2-2710-4DCB-9CEA-E180FF354DA7}" type="datetime1">
              <a:rPr lang="hr-HR" smtClean="0"/>
              <a:t>7.6.2021.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CDDF4CC-79AA-4477-8A5C-A81E158CAC6D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Uredite stilove teksta matrice</a:t>
            </a:r>
            <a:endParaRPr lang="hr-HR" noProof="0" dirty="0" smtClean="0"/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65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3F328C-D652-4D56-B661-248CACCE5850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li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7B9B97-1F5A-4582-8F9A-A84217769AE8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F5939F-0EB5-4966-BEB2-8059C27E71D8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099AF9-3E05-4986-BEFD-CFD6F14661D4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ni povez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F1CA04-9144-4D04-BD14-337438548908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ni povez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Rezervirano mjesto za sli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19" name="Tekst uputa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r-HR" sz="1200" b="1" i="1" noProof="0" dirty="0" smtClean="0">
                <a:latin typeface="Arial" pitchFamily="34" charset="0"/>
                <a:cs typeface="Arial" pitchFamily="34" charset="0"/>
              </a:rPr>
              <a:t>NAPOMENA:</a:t>
            </a:r>
          </a:p>
          <a:p>
            <a:pPr rtl="0"/>
            <a:r>
              <a:rPr lang="hr-HR" sz="1200" i="1" noProof="0" dirty="0" smtClean="0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  <a:endParaRPr lang="hr-H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ni povez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ni povez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u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ni povez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ni povez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99AC0A-8F02-48E5-B92A-0CDFB2A51631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8DCC22-DB97-417E-B1F3-BBFE638A4472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EEF75-F895-47D0-98C5-793777417A10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4BA695E-CCA2-4B1E-AF18-4DC32ACC67B4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51BF9C-8F4A-47F2-8A13-6B19BDD6EC2B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700B8A-AFEB-461D-942C-7F3D4F87E890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-HR" dirty="0" smtClean="0"/>
              <a:t>Uredite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  <a:p>
            <a:pPr lvl="5" rtl="0"/>
            <a:r>
              <a:rPr lang="hr-HR" dirty="0" smtClean="0"/>
              <a:t>Šesta razina</a:t>
            </a:r>
          </a:p>
          <a:p>
            <a:pPr lvl="6" rtl="0"/>
            <a:r>
              <a:rPr lang="hr-HR" dirty="0" smtClean="0"/>
              <a:t>Sedma razina</a:t>
            </a:r>
          </a:p>
          <a:p>
            <a:pPr lvl="7" rtl="0"/>
            <a:r>
              <a:rPr lang="hr-HR" dirty="0" smtClean="0"/>
              <a:t>Osma razina</a:t>
            </a:r>
          </a:p>
          <a:p>
            <a:pPr lvl="8" rtl="0"/>
            <a:r>
              <a:rPr lang="hr-HR" dirty="0" smtClean="0"/>
              <a:t>Deveta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BBADB7A-79D5-4A29-8F0A-909F37374057}" type="datetime1">
              <a:rPr lang="hr-HR" smtClean="0"/>
              <a:pPr/>
              <a:t>7.6.2021.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ni povez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fb.watch/5T69r0gaWp/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hr-HR" sz="4000" dirty="0" smtClean="0"/>
              <a:t>Čitateljski izazovi za učenike</a:t>
            </a:r>
            <a:endParaRPr lang="hr-HR" sz="4000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606315"/>
          </a:xfrm>
        </p:spPr>
        <p:txBody>
          <a:bodyPr rtlCol="0">
            <a:normAutofit/>
          </a:bodyPr>
          <a:lstStyle/>
          <a:p>
            <a:pPr rtl="0"/>
            <a:r>
              <a:rPr lang="hr-HR" dirty="0" smtClean="0"/>
              <a:t>Marija Klasić Petrović, školska knjižničarka savjetnica</a:t>
            </a:r>
          </a:p>
          <a:p>
            <a:pPr rtl="0"/>
            <a:r>
              <a:rPr lang="hr-HR" dirty="0" smtClean="0"/>
              <a:t>Isusovačka klasična gimnazija Osijek</a:t>
            </a:r>
          </a:p>
          <a:p>
            <a:pPr rtl="0"/>
            <a:endParaRPr lang="hr-HR" dirty="0"/>
          </a:p>
        </p:txBody>
      </p:sp>
      <p:pic>
        <p:nvPicPr>
          <p:cNvPr id="4" name="Rezervirano mjesto za sliku 3" descr="Otvorena knjiga na stolu, zamućene police s knjigama u pozadini" title="Ogledna slika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Treći čitateljski </a:t>
            </a:r>
            <a:r>
              <a:rPr lang="hr-HR" dirty="0"/>
              <a:t>izazov </a:t>
            </a:r>
            <a:r>
              <a:rPr lang="hr-HR" dirty="0" smtClean="0"/>
              <a:t>u veljači za sve zaljubljene i romantičare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46100" y="1701800"/>
            <a:ext cx="3396996" cy="4572000"/>
          </a:xfrm>
        </p:spPr>
        <p:txBody>
          <a:bodyPr>
            <a:normAutofit fontScale="92500"/>
          </a:bodyPr>
          <a:lstStyle/>
          <a:p>
            <a:endParaRPr lang="hr-HR" sz="2800" b="1" dirty="0" smtClean="0"/>
          </a:p>
          <a:p>
            <a:r>
              <a:rPr lang="hr-HR" sz="2800" dirty="0" smtClean="0"/>
              <a:t>Čitateljski izazov u veljači napravljen je pomoću proračunskih tablica i aplikacije </a:t>
            </a:r>
            <a:r>
              <a:rPr lang="hr-HR" sz="2800" dirty="0" err="1" smtClean="0"/>
              <a:t>glide</a:t>
            </a:r>
            <a:r>
              <a:rPr lang="hr-HR" sz="2800" dirty="0" smtClean="0"/>
              <a:t> u kojoj učenici mogu dobiti i kratak opis djela.</a:t>
            </a:r>
          </a:p>
          <a:p>
            <a:endParaRPr lang="hr-HR" sz="2800" dirty="0"/>
          </a:p>
          <a:p>
            <a:r>
              <a:rPr lang="hr-HR" sz="2800" b="1" dirty="0"/>
              <a:t>https://wrathful-bell-3580.glideapp.io/</a:t>
            </a:r>
            <a:endParaRPr lang="hr-HR" sz="2800" b="1" dirty="0" smtClean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r="13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88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Četvrti čitateljski izazov na stranom jeziku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46100" y="1701800"/>
            <a:ext cx="3396996" cy="4572000"/>
          </a:xfrm>
        </p:spPr>
        <p:txBody>
          <a:bodyPr>
            <a:normAutofit/>
          </a:bodyPr>
          <a:lstStyle/>
          <a:p>
            <a:endParaRPr lang="hr-HR" sz="2800" dirty="0" smtClean="0"/>
          </a:p>
          <a:p>
            <a:endParaRPr lang="hr-HR" sz="2800" dirty="0"/>
          </a:p>
          <a:p>
            <a:r>
              <a:rPr lang="hr-HR" sz="2800" dirty="0" smtClean="0"/>
              <a:t>Čitateljski izazov za sve ljubitelje literature na engleskom jeziku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b="2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4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Međunarodni dan darivanja knjiga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46100" y="1701800"/>
            <a:ext cx="3396996" cy="4572000"/>
          </a:xfrm>
        </p:spPr>
        <p:txBody>
          <a:bodyPr>
            <a:normAutofit fontScale="77500" lnSpcReduction="20000"/>
          </a:bodyPr>
          <a:lstStyle/>
          <a:p>
            <a:endParaRPr lang="hr-HR" sz="2800" dirty="0" smtClean="0"/>
          </a:p>
          <a:p>
            <a:r>
              <a:rPr lang="hr-HR" sz="2800" dirty="0" smtClean="0"/>
              <a:t>Cilj </a:t>
            </a:r>
            <a:r>
              <a:rPr lang="hr-HR" sz="2800" dirty="0"/>
              <a:t>je Međunarodnoga dana darivanja knjiga ohrabriti djecu i odrasle diljem svijeta da 14. veljače djeci daruju knjigu ili </a:t>
            </a:r>
            <a:r>
              <a:rPr lang="hr-HR" sz="2800" dirty="0" smtClean="0"/>
              <a:t>slikovnicu. Potaknuli smo učenike da voljenoj </a:t>
            </a:r>
            <a:r>
              <a:rPr lang="hr-HR" sz="2800" dirty="0"/>
              <a:t>osobi </a:t>
            </a:r>
            <a:r>
              <a:rPr lang="hr-HR" sz="2800" dirty="0" smtClean="0"/>
              <a:t>daruju knjigu </a:t>
            </a:r>
            <a:r>
              <a:rPr lang="hr-HR" sz="2800" dirty="0"/>
              <a:t>i zajedno </a:t>
            </a:r>
            <a:r>
              <a:rPr lang="hr-HR" sz="2800" dirty="0" smtClean="0"/>
              <a:t>uplove </a:t>
            </a:r>
            <a:r>
              <a:rPr lang="hr-HR" sz="2800" dirty="0"/>
              <a:t>u svijet mašte uživajući uz dobro </a:t>
            </a:r>
            <a:r>
              <a:rPr lang="hr-HR" sz="2800" dirty="0" smtClean="0"/>
              <a:t>štivo.</a:t>
            </a:r>
          </a:p>
          <a:p>
            <a:r>
              <a:rPr lang="hr-HR" sz="2800" dirty="0" smtClean="0"/>
              <a:t>U školskoj su knjižnici učenici mogli uzeti ili ostaviti na </a:t>
            </a:r>
            <a:r>
              <a:rPr lang="hr-HR" sz="2800" dirty="0"/>
              <a:t>određenom mjestu knjige i darovati ih nekome, </a:t>
            </a:r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0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Nova Noć knjige – nova tema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4000" y="1600200"/>
            <a:ext cx="3396996" cy="4572000"/>
          </a:xfrm>
        </p:spPr>
        <p:txBody>
          <a:bodyPr>
            <a:normAutofit lnSpcReduction="10000"/>
          </a:bodyPr>
          <a:lstStyle/>
          <a:p>
            <a:endParaRPr lang="hr-HR" sz="2800" dirty="0" smtClean="0"/>
          </a:p>
          <a:p>
            <a:r>
              <a:rPr lang="hr-HR" sz="2200" dirty="0"/>
              <a:t>U Noći knjige 2021. bavili smo se ljekovitim moćima knjiga . Tražili smo rješenje koja će nas umiriti i potaknuti na kreativnost i održivi razvoj. Prepustili smo se terapeutskim učincima staroga papira</a:t>
            </a:r>
            <a:r>
              <a:rPr lang="hr-HR" sz="2200" dirty="0" smtClean="0"/>
              <a:t>.</a:t>
            </a:r>
          </a:p>
          <a:p>
            <a:r>
              <a:rPr lang="hr-HR" sz="2200" dirty="0" smtClean="0"/>
              <a:t> </a:t>
            </a:r>
            <a:r>
              <a:rPr lang="hr-HR" sz="2200" dirty="0"/>
              <a:t>Kako bismo to postigli , odlučili smo se za sljedeće tri </a:t>
            </a:r>
            <a:r>
              <a:rPr lang="hr-HR" sz="2200" dirty="0" smtClean="0"/>
              <a:t>aktivnosti: </a:t>
            </a:r>
            <a:r>
              <a:rPr lang="hr-HR" sz="2200" b="1" dirty="0" smtClean="0"/>
              <a:t>ljekovite rukotvorine, izrada </a:t>
            </a:r>
            <a:r>
              <a:rPr lang="hr-HR" sz="2200" b="1" dirty="0" err="1" smtClean="0"/>
              <a:t>Knjiguške</a:t>
            </a:r>
            <a:r>
              <a:rPr lang="hr-HR" sz="2200" b="1" dirty="0" smtClean="0"/>
              <a:t>, ljekovita apoteka</a:t>
            </a:r>
            <a:endParaRPr lang="hr-HR" sz="2200" b="1" dirty="0"/>
          </a:p>
          <a:p>
            <a:endParaRPr lang="hr-HR" sz="2800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4" b="25474"/>
          <a:stretch>
            <a:fillRect/>
          </a:stretch>
        </p:blipFill>
        <p:spPr>
          <a:xfrm>
            <a:off x="4273671" y="1904999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7415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Noć knjige 2021.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4000" y="1600200"/>
            <a:ext cx="3396996" cy="4572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Izradu rukotvorina  od starog papira možete </a:t>
            </a:r>
            <a:r>
              <a:rPr lang="hr-HR" sz="2800" dirty="0"/>
              <a:t>pogledati u našem video </a:t>
            </a:r>
            <a:r>
              <a:rPr lang="hr-HR" sz="2800" dirty="0" err="1" smtClean="0"/>
              <a:t>tutorijalu</a:t>
            </a:r>
            <a:r>
              <a:rPr lang="hr-HR" sz="3200" dirty="0" smtClean="0"/>
              <a:t>:</a:t>
            </a:r>
            <a:endParaRPr lang="hr-HR" sz="3200" dirty="0"/>
          </a:p>
          <a:p>
            <a:r>
              <a:rPr lang="hr-HR" sz="3200" dirty="0">
                <a:hlinkClick r:id="rId2"/>
              </a:rPr>
              <a:t>https://fb.watch/5T69r0gaWp</a:t>
            </a:r>
            <a:endParaRPr lang="hr-HR" sz="2800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4" b="25474"/>
          <a:stretch>
            <a:fillRect/>
          </a:stretch>
        </p:blipFill>
        <p:spPr>
          <a:xfrm>
            <a:off x="4273671" y="1904999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32617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Noć knjige 2021.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4000" y="1600200"/>
            <a:ext cx="3396996" cy="4572000"/>
          </a:xfrm>
        </p:spPr>
        <p:txBody>
          <a:bodyPr>
            <a:normAutofit fontScale="92500"/>
          </a:bodyPr>
          <a:lstStyle/>
          <a:p>
            <a:r>
              <a:rPr lang="hr-HR" sz="2200" dirty="0" smtClean="0"/>
              <a:t>Knjiška apoteka izrađena je u aplikaciji </a:t>
            </a:r>
            <a:r>
              <a:rPr lang="hr-HR" sz="2200" dirty="0" err="1" smtClean="0"/>
              <a:t>thinkling</a:t>
            </a:r>
            <a:r>
              <a:rPr lang="hr-HR" sz="2200" dirty="0" smtClean="0"/>
              <a:t>. Svaka </a:t>
            </a:r>
            <a:r>
              <a:rPr lang="hr-HR" sz="2200" dirty="0"/>
              <a:t>je ikonica interaktivna i vodi vas do ponuđene knjige, dijagnoze i ljekovite glazbe. Knjige ,naravno, možete podići u školskoj knjižnici! Uživajte u svojoj vikend terapiji. Sljedeća poveznica vodi vas do naše KNJIŠKE </a:t>
            </a:r>
            <a:r>
              <a:rPr lang="hr-HR" sz="2200" dirty="0" smtClean="0"/>
              <a:t>APOTEKE</a:t>
            </a:r>
          </a:p>
          <a:p>
            <a:r>
              <a:rPr lang="hr-HR" sz="2200" dirty="0"/>
              <a:t>https://www.thinglink.com/scene/1441394159813394435</a:t>
            </a:r>
            <a:endParaRPr lang="hr-HR" sz="2200" dirty="0" smtClean="0"/>
          </a:p>
          <a:p>
            <a:r>
              <a:rPr lang="hr-HR" sz="2200" dirty="0" smtClean="0"/>
              <a:t> </a:t>
            </a:r>
            <a:r>
              <a:rPr lang="hr-HR" sz="2800" dirty="0"/>
              <a:t>.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b="23340"/>
          <a:stretch>
            <a:fillRect/>
          </a:stretch>
        </p:blipFill>
        <p:spPr>
          <a:xfrm>
            <a:off x="4527671" y="1485899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23779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Ljetni čitateljski izazovi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4000" y="1600200"/>
            <a:ext cx="3396996" cy="4572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Knjige s temom ljeta, ljetovanja, mora, egzotičnih krajeva, </a:t>
            </a:r>
            <a:r>
              <a:rPr lang="hr-HR" sz="2800" smtClean="0"/>
              <a:t>mladenačkih razbibriga</a:t>
            </a:r>
            <a:endParaRPr lang="hr-HR" sz="2800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Kulturna i javna djelatnost u školi</a:t>
            </a:r>
            <a:endParaRPr lang="hr-HR" dirty="0"/>
          </a:p>
        </p:txBody>
      </p:sp>
      <p:pic>
        <p:nvPicPr>
          <p:cNvPr id="5" name="Rezervirano mjesto za sliku 4" descr="Krupni kadar knjiga na policama s još zamućenih knjiga u prednjem planu i pozadini" title="Ogledna slika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hr-HR" dirty="0"/>
              <a:t>Javnu djelatnost školski knjižničar provodi ili ostvaruje kada stupa u interakciju s bilo kojom osobom, skupinom ili predstavnikom skupine (školskom javnosti) s namjerom da unaprijedi svoj rad i rad </a:t>
            </a:r>
            <a:r>
              <a:rPr lang="hr-HR" dirty="0" smtClean="0"/>
              <a:t>škole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Sadržaji kulturne i javne djelatnosti obično su poticaj  za provođenje školskih projekata na određenu temu te aktualizacija važnih događaja  u školskoj sredini, užem i širem okruženju.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Kulturna i javna djelatnost u školi</a:t>
            </a:r>
            <a:endParaRPr lang="hr-HR" dirty="0"/>
          </a:p>
        </p:txBody>
      </p:sp>
      <p:pic>
        <p:nvPicPr>
          <p:cNvPr id="5" name="Rezervirano mjesto za sliku 4" descr="Krupni kadar knjiga na policama s još zamućenih knjiga u prednjem planu i pozadini" title="Ogledna slika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hr-HR" dirty="0"/>
              <a:t>Početkom </a:t>
            </a:r>
            <a:r>
              <a:rPr lang="hr-HR" dirty="0" err="1"/>
              <a:t>pandemije</a:t>
            </a:r>
            <a:r>
              <a:rPr lang="hr-HR" dirty="0"/>
              <a:t> i prijelaza klasičnog oblika nastave na učenje na daljinu na kratko se vrijeme kulturna i javna djelatnost potisnula na zadnje mjesto. </a:t>
            </a:r>
            <a:endParaRPr lang="hr-HR" dirty="0" smtClean="0"/>
          </a:p>
          <a:p>
            <a:r>
              <a:rPr lang="hr-HR" dirty="0" smtClean="0"/>
              <a:t>Školski </a:t>
            </a:r>
            <a:r>
              <a:rPr lang="hr-HR" dirty="0"/>
              <a:t>su knjižničari najčešće bili uključeni u sam proces nastave na daljinu putem kanala , koji su im kreirali razrednici u aplikacijama </a:t>
            </a:r>
            <a:r>
              <a:rPr lang="hr-HR" dirty="0" err="1"/>
              <a:t>Teams</a:t>
            </a:r>
            <a:r>
              <a:rPr lang="hr-HR" dirty="0"/>
              <a:t> ili </a:t>
            </a:r>
            <a:r>
              <a:rPr lang="hr-HR" dirty="0" err="1"/>
              <a:t>Yammer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43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 smtClean="0"/>
              <a:t>Kulturna i javna djelatnost u školi u virtualnom okruženju</a:t>
            </a:r>
            <a:endParaRPr lang="hr-HR" dirty="0"/>
          </a:p>
        </p:txBody>
      </p:sp>
      <p:pic>
        <p:nvPicPr>
          <p:cNvPr id="5" name="Rezervirano mjesto za sliku 4" descr="Krupni kadar knjiga na policama s još zamućenih knjiga u prednjem planu i pozadini" title="Ogledna slika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hr-HR" dirty="0"/>
              <a:t>Kako smo ostali bez korisnika uživo i naše su knjižnice spavale iza sigurnih  i zaključanih vrata, vrlo brzo morali smo pronaći put do svojih virtualnih korisnika knjižnice.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Tako je došlo do ideje o čitateljskim izazovima za gimnazijalce u doba </a:t>
            </a:r>
            <a:r>
              <a:rPr lang="hr-HR" dirty="0" err="1" smtClean="0"/>
              <a:t>pandemije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čitateljski izazov – Noć knjige 2020.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Prva manifestacija koju smo obilježili u </a:t>
            </a:r>
            <a:r>
              <a:rPr lang="hr-HR" dirty="0" smtClean="0"/>
              <a:t>virtualnom </a:t>
            </a:r>
            <a:r>
              <a:rPr lang="hr-HR" dirty="0"/>
              <a:t>svijetu bila je Noć knjige 2020. Tim povodom osmislila sam tri čitateljska izazova za nastavnike i učenike. Zadatak je bio izraditi </a:t>
            </a:r>
            <a:r>
              <a:rPr lang="hr-HR" dirty="0" err="1"/>
              <a:t>hrptostih</a:t>
            </a:r>
            <a:r>
              <a:rPr lang="hr-HR" dirty="0"/>
              <a:t>, </a:t>
            </a:r>
            <a:r>
              <a:rPr lang="hr-HR" dirty="0" err="1"/>
              <a:t>bookface</a:t>
            </a:r>
            <a:r>
              <a:rPr lang="hr-HR" dirty="0"/>
              <a:t> ili </a:t>
            </a:r>
            <a:r>
              <a:rPr lang="hr-HR" dirty="0" err="1"/>
              <a:t>shelfie</a:t>
            </a:r>
            <a:r>
              <a:rPr lang="hr-HR" dirty="0"/>
              <a:t> te poslati fotografiju svojih uradaka u razredni kanal u </a:t>
            </a:r>
            <a:r>
              <a:rPr lang="hr-HR" dirty="0" err="1"/>
              <a:t>Teamsu</a:t>
            </a:r>
            <a:r>
              <a:rPr lang="hr-HR" dirty="0"/>
              <a:t> . </a:t>
            </a:r>
            <a:endParaRPr lang="hr-HR" dirty="0" smtClean="0"/>
          </a:p>
          <a:p>
            <a:r>
              <a:rPr lang="hr-HR" dirty="0" smtClean="0"/>
              <a:t>Aktivnost </a:t>
            </a:r>
            <a:r>
              <a:rPr lang="hr-HR" dirty="0"/>
              <a:t>vezana uz pojam </a:t>
            </a:r>
            <a:r>
              <a:rPr lang="hr-HR" i="1" dirty="0" err="1"/>
              <a:t>hrptostih</a:t>
            </a:r>
            <a:r>
              <a:rPr lang="hr-HR" dirty="0"/>
              <a:t> bila je kreirati pjesmu, stih ili otkačenu rečenicu koristeći samo naslove knjiga na hrptu koje su učenici imali u kućnoj knjižnici. 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42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čitateljski izazov – Noć knjige 2020.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i="1" dirty="0" err="1"/>
              <a:t>Bookface</a:t>
            </a:r>
            <a:r>
              <a:rPr lang="hr-HR" dirty="0"/>
              <a:t> uključuje strateško oblaganje lica ili nekog drugog dijela tijela uz omot knjige, koji sadrži odgovarajući dio tijela, tako da se pojavljuje miješanje života  i umjetnosti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0" b="23340"/>
          <a:stretch>
            <a:fillRect/>
          </a:stretch>
        </p:blipFill>
        <p:spPr>
          <a:xfrm>
            <a:off x="4857871" y="1600199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40297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čitateljski izazov – Noć knjige 2020.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i="1" dirty="0" err="1"/>
              <a:t>Shelfie</a:t>
            </a:r>
            <a:r>
              <a:rPr lang="hr-HR" dirty="0"/>
              <a:t> je fotografija snimljena kako bi se pokazalo što se nalazi na nečijoj polici za knjige, odnosno fotografije raznih varijacija polica za knjige. Obično se na fotografiji nalazi i osoba koja fotografira knjige, figure ili kolekcionarske potrepštine. 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3" b="21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689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Posudba u vrijeme </a:t>
            </a:r>
            <a:r>
              <a:rPr lang="hr-HR" dirty="0" err="1" smtClean="0"/>
              <a:t>pandemije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11200" y="1600200"/>
            <a:ext cx="3396996" cy="4572000"/>
          </a:xfrm>
        </p:spPr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dirty="0"/>
              <a:t>Dolaskom nove školske godine 2020./2021. učenici su se vratili u svoje školske klupe, no knjižnica je ostala zatvorena za korisnike. </a:t>
            </a:r>
            <a:r>
              <a:rPr lang="hr-HR" dirty="0" smtClean="0"/>
              <a:t>Posudba </a:t>
            </a:r>
            <a:r>
              <a:rPr lang="hr-HR" dirty="0"/>
              <a:t>se odvijala putem </a:t>
            </a:r>
            <a:r>
              <a:rPr lang="hr-HR" dirty="0" err="1"/>
              <a:t>Teams</a:t>
            </a:r>
            <a:r>
              <a:rPr lang="hr-HR" dirty="0"/>
              <a:t> kanala. </a:t>
            </a:r>
            <a:endParaRPr lang="hr-HR" dirty="0" smtClean="0"/>
          </a:p>
          <a:p>
            <a:r>
              <a:rPr lang="hr-HR" dirty="0" smtClean="0"/>
              <a:t>Učenici </a:t>
            </a:r>
            <a:r>
              <a:rPr lang="hr-HR" dirty="0"/>
              <a:t>bi knjižničarki u „chat“ poslali upit za knjigu, a nakon toga knjižničarka bi knjige, s umetnutim papirićima s imenom i prezimenom, raznosila po razredima nakon nastave i stavljala u razredne kutije za posudbu i vraćanje knjiga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Na isti su način učenici i vraćali knjige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3" b="24873"/>
          <a:stretch>
            <a:fillRect/>
          </a:stretch>
        </p:blipFill>
        <p:spPr>
          <a:xfrm>
            <a:off x="4654670" y="1447800"/>
            <a:ext cx="6430912" cy="5410200"/>
          </a:xfrm>
        </p:spPr>
      </p:pic>
    </p:spTree>
    <p:extLst>
      <p:ext uri="{BB962C8B-B14F-4D97-AF65-F5344CB8AC3E}">
        <p14:creationId xmlns:p14="http://schemas.microsoft.com/office/powerpoint/2010/main" val="321695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Drugi čitateljski izazov – vikend izazovi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800" b="1" dirty="0" smtClean="0"/>
          </a:p>
          <a:p>
            <a:r>
              <a:rPr lang="hr-HR" sz="2800" b="1" dirty="0" smtClean="0"/>
              <a:t>Tematski vikend izazovi: krimići, trileri, </a:t>
            </a:r>
            <a:r>
              <a:rPr lang="hr-HR" sz="2800" b="1" dirty="0" err="1" smtClean="0"/>
              <a:t>fantasy</a:t>
            </a:r>
            <a:r>
              <a:rPr lang="hr-HR" sz="2800" b="1" dirty="0" smtClean="0"/>
              <a:t>…. </a:t>
            </a:r>
            <a:endParaRPr lang="hr-HR" sz="2800" b="1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3" b="24873"/>
          <a:stretch>
            <a:fillRect/>
          </a:stretch>
        </p:blipFill>
        <p:spPr>
          <a:xfrm>
            <a:off x="4654670" y="1435099"/>
            <a:ext cx="6430912" cy="4572001"/>
          </a:xfrm>
        </p:spPr>
      </p:pic>
    </p:spTree>
    <p:extLst>
      <p:ext uri="{BB962C8B-B14F-4D97-AF65-F5344CB8AC3E}">
        <p14:creationId xmlns:p14="http://schemas.microsoft.com/office/powerpoint/2010/main" val="29800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ska literatura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1_TF03431380_TF03431380" id="{84BD883B-ED42-41B7-9EAA-8F77CC389446}" vid="{D23A8096-574E-4E54-B93D-2AA7CAA365C5}"/>
    </a:ext>
  </a:extLst>
</a:theme>
</file>

<file path=ppt/theme/theme2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Akademska prezentacija, dizajn s prugastim uzorkom i vrpcom (široki zaslon)</Template>
  <TotalTime>0</TotalTime>
  <Words>732</Words>
  <Application>Microsoft Office PowerPoint</Application>
  <PresentationFormat>Široki zaslon</PresentationFormat>
  <Paragraphs>56</Paragraphs>
  <Slides>16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Euphemia</vt:lpstr>
      <vt:lpstr>Plantagenet Cherokee</vt:lpstr>
      <vt:lpstr>Wingdings</vt:lpstr>
      <vt:lpstr>Akademska literatura 16 x 9</vt:lpstr>
      <vt:lpstr>Čitateljski izazovi za učenike</vt:lpstr>
      <vt:lpstr>Kulturna i javna djelatnost u školi</vt:lpstr>
      <vt:lpstr>Kulturna i javna djelatnost u školi</vt:lpstr>
      <vt:lpstr>Kulturna i javna djelatnost u školi u virtualnom okruženju</vt:lpstr>
      <vt:lpstr>Prvi čitateljski izazov – Noć knjige 2020.</vt:lpstr>
      <vt:lpstr>Prvi čitateljski izazov – Noć knjige 2020.</vt:lpstr>
      <vt:lpstr>Prvi čitateljski izazov – Noć knjige 2020.</vt:lpstr>
      <vt:lpstr>Posudba u vrijeme pandemije</vt:lpstr>
      <vt:lpstr>Drugi čitateljski izazov – vikend izazovi</vt:lpstr>
      <vt:lpstr>Treći čitateljski izazov u veljači za sve zaljubljene i romantičare</vt:lpstr>
      <vt:lpstr>Četvrti čitateljski izazov na stranom jeziku</vt:lpstr>
      <vt:lpstr>Međunarodni dan darivanja knjiga</vt:lpstr>
      <vt:lpstr>Nova Noć knjige – nova tema</vt:lpstr>
      <vt:lpstr>Noć knjige 2021.</vt:lpstr>
      <vt:lpstr>Noć knjige 2021.</vt:lpstr>
      <vt:lpstr>Ljetni čitateljski izazovi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2021-06-07T14:13:26Z</dcterms:created>
  <dcterms:modified xsi:type="dcterms:W3CDTF">2021-06-07T15:44:09Z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