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2" r:id="rId5"/>
    <p:sldId id="259" r:id="rId6"/>
    <p:sldId id="260" r:id="rId7"/>
    <p:sldId id="274" r:id="rId8"/>
    <p:sldId id="261" r:id="rId9"/>
    <p:sldId id="263" r:id="rId10"/>
    <p:sldId id="264" r:id="rId11"/>
    <p:sldId id="265" r:id="rId12"/>
    <p:sldId id="266" r:id="rId13"/>
    <p:sldId id="268" r:id="rId14"/>
    <p:sldId id="267" r:id="rId15"/>
    <p:sldId id="269" r:id="rId16"/>
    <p:sldId id="270" r:id="rId17"/>
    <p:sldId id="271" r:id="rId18"/>
    <p:sldId id="272" r:id="rId19"/>
    <p:sldId id="27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3" d="100"/>
          <a:sy n="123" d="100"/>
        </p:scale>
        <p:origin x="114"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hr-HR"/>
              <a:t>Kliknite da biste uredili stil naslova matrice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3/2/2023</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aglavlje sekcij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hr-HR"/>
              <a:t>Kliknite da biste uredili stil naslova matrice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3/2/2023</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3/2/2023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Content Placeholder 3"/>
          <p:cNvSpPr>
            <a:spLocks noGrp="1"/>
          </p:cNvSpPr>
          <p:nvPr>
            <p:ph sz="half" idx="2"/>
          </p:nvPr>
        </p:nvSpPr>
        <p:spPr>
          <a:xfrm>
            <a:off x="1257300" y="2909102"/>
            <a:ext cx="4800600" cy="299639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Content Placeholder 5"/>
          <p:cNvSpPr>
            <a:spLocks noGrp="1"/>
          </p:cNvSpPr>
          <p:nvPr>
            <p:ph sz="quarter" idx="4"/>
          </p:nvPr>
        </p:nvSpPr>
        <p:spPr>
          <a:xfrm>
            <a:off x="6633864" y="2909102"/>
            <a:ext cx="4800600" cy="299639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3/2/2023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3/2/2023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3/2/2023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Sadržaj s opiso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hr-HR"/>
              <a:t>Kliknite da biste uredili stil naslova matrice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3/2/2023</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s opiso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hr-HR"/>
              <a:t>Kliknite da biste uredili stil naslova matrice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3/2/2023</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3/2/2023</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roatian.film/hr/films/33107/watch"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croatian.film/hr/films/29307"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croatian.film/hr/films/19404"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vimeo.com/599308770"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croatian.film/h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havc.hr/"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vimeo.com/hrvatskifilmskisavez" TargetMode="External"/><Relationship Id="rId2" Type="http://schemas.openxmlformats.org/officeDocument/2006/relationships/hyperlink" Target="http://www.hfs.hr/"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9E8AC8A-A7B3-407A-9A85-511DD49E430D}"/>
              </a:ext>
            </a:extLst>
          </p:cNvPr>
          <p:cNvSpPr>
            <a:spLocks noGrp="1"/>
          </p:cNvSpPr>
          <p:nvPr>
            <p:ph type="ctrTitle"/>
          </p:nvPr>
        </p:nvSpPr>
        <p:spPr/>
        <p:txBody>
          <a:bodyPr/>
          <a:lstStyle/>
          <a:p>
            <a:r>
              <a:rPr lang="hr-HR" dirty="0"/>
              <a:t>Film u nastavi hrvatskoga jezika</a:t>
            </a:r>
          </a:p>
        </p:txBody>
      </p:sp>
      <p:sp>
        <p:nvSpPr>
          <p:cNvPr id="3" name="Podnaslov 2">
            <a:extLst>
              <a:ext uri="{FF2B5EF4-FFF2-40B4-BE49-F238E27FC236}">
                <a16:creationId xmlns:a16="http://schemas.microsoft.com/office/drawing/2014/main" id="{EE5F153E-2BC5-4F3D-9AEA-4FDF32BDE7BC}"/>
              </a:ext>
            </a:extLst>
          </p:cNvPr>
          <p:cNvSpPr>
            <a:spLocks noGrp="1"/>
          </p:cNvSpPr>
          <p:nvPr>
            <p:ph type="subTitle" idx="1"/>
          </p:nvPr>
        </p:nvSpPr>
        <p:spPr>
          <a:xfrm>
            <a:off x="2215045" y="5601810"/>
            <a:ext cx="8045373" cy="1119665"/>
          </a:xfrm>
        </p:spPr>
        <p:txBody>
          <a:bodyPr>
            <a:normAutofit lnSpcReduction="10000"/>
          </a:bodyPr>
          <a:lstStyle/>
          <a:p>
            <a:r>
              <a:rPr lang="hr-HR" dirty="0"/>
              <a:t>Županijsko stručno vijeće</a:t>
            </a:r>
          </a:p>
          <a:p>
            <a:r>
              <a:rPr lang="hr-HR" dirty="0"/>
              <a:t>5. Siječnja 2023.</a:t>
            </a:r>
          </a:p>
          <a:p>
            <a:r>
              <a:rPr lang="hr-HR" dirty="0"/>
              <a:t>Vera Bilandžić, prof. savjetnik</a:t>
            </a:r>
          </a:p>
        </p:txBody>
      </p:sp>
    </p:spTree>
    <p:extLst>
      <p:ext uri="{BB962C8B-B14F-4D97-AF65-F5344CB8AC3E}">
        <p14:creationId xmlns:p14="http://schemas.microsoft.com/office/powerpoint/2010/main" val="1539356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2901E94-ECEA-4176-8793-396D474614AD}"/>
              </a:ext>
            </a:extLst>
          </p:cNvPr>
          <p:cNvSpPr>
            <a:spLocks noGrp="1"/>
          </p:cNvSpPr>
          <p:nvPr>
            <p:ph type="title"/>
          </p:nvPr>
        </p:nvSpPr>
        <p:spPr>
          <a:xfrm>
            <a:off x="1251678" y="382385"/>
            <a:ext cx="10178322" cy="967021"/>
          </a:xfrm>
        </p:spPr>
        <p:txBody>
          <a:bodyPr/>
          <a:lstStyle/>
          <a:p>
            <a:r>
              <a:rPr lang="hr-HR" dirty="0"/>
              <a:t>Prijedlozi za gledanje</a:t>
            </a:r>
          </a:p>
        </p:txBody>
      </p:sp>
      <p:sp>
        <p:nvSpPr>
          <p:cNvPr id="3" name="Rezervirano mjesto sadržaja 2">
            <a:extLst>
              <a:ext uri="{FF2B5EF4-FFF2-40B4-BE49-F238E27FC236}">
                <a16:creationId xmlns:a16="http://schemas.microsoft.com/office/drawing/2014/main" id="{98B00B59-19EE-4F7A-A40D-090EEA8D21C8}"/>
              </a:ext>
            </a:extLst>
          </p:cNvPr>
          <p:cNvSpPr>
            <a:spLocks noGrp="1"/>
          </p:cNvSpPr>
          <p:nvPr>
            <p:ph idx="1"/>
          </p:nvPr>
        </p:nvSpPr>
        <p:spPr>
          <a:xfrm>
            <a:off x="1251678" y="1420427"/>
            <a:ext cx="10178322" cy="4459165"/>
          </a:xfrm>
        </p:spPr>
        <p:txBody>
          <a:bodyPr/>
          <a:lstStyle/>
          <a:p>
            <a:r>
              <a:rPr lang="hr-HR" b="1" dirty="0"/>
              <a:t>Dalija </a:t>
            </a:r>
            <a:r>
              <a:rPr lang="hr-HR" b="1" dirty="0" err="1"/>
              <a:t>Dozet</a:t>
            </a:r>
            <a:r>
              <a:rPr lang="hr-HR" b="1" dirty="0"/>
              <a:t>, Kako razgovarati s mamom</a:t>
            </a:r>
            <a:r>
              <a:rPr lang="hr-HR" dirty="0"/>
              <a:t>, Zagreb 2020. (hibridni film, 11 minuta)</a:t>
            </a:r>
          </a:p>
          <a:p>
            <a:r>
              <a:rPr lang="hr-HR" dirty="0">
                <a:hlinkClick r:id="rId2"/>
              </a:rPr>
              <a:t>https://www.croatian.film/hr/films/33107/watch</a:t>
            </a:r>
            <a:endParaRPr lang="hr-HR" dirty="0"/>
          </a:p>
          <a:p>
            <a:pPr marL="0" indent="0">
              <a:buNone/>
            </a:pPr>
            <a:r>
              <a:rPr lang="hr-HR" dirty="0"/>
              <a:t>„</a:t>
            </a:r>
            <a:r>
              <a:rPr lang="hr-HR" sz="1800" dirty="0"/>
              <a:t>Ponekad je za otvaranje teme bliskosti potrebno otići na drugi kraj svijeta. Ponekad je za film potrebno ne snimiti niti kadra. Ponekad se blizina pokuša otvoriti udaljenošću a njezina nemogućnost pokuša zakamuflirati pričom o avanturi. Ponekad mislim da govorim kineski. „</a:t>
            </a:r>
          </a:p>
          <a:p>
            <a:pPr marL="0" indent="0">
              <a:buNone/>
            </a:pPr>
            <a:endParaRPr lang="hr-HR" dirty="0"/>
          </a:p>
        </p:txBody>
      </p:sp>
      <p:pic>
        <p:nvPicPr>
          <p:cNvPr id="4" name="Slika 3">
            <a:extLst>
              <a:ext uri="{FF2B5EF4-FFF2-40B4-BE49-F238E27FC236}">
                <a16:creationId xmlns:a16="http://schemas.microsoft.com/office/drawing/2014/main" id="{D1420583-E862-475B-9623-96239EE2A742}"/>
              </a:ext>
            </a:extLst>
          </p:cNvPr>
          <p:cNvPicPr>
            <a:picLocks noChangeAspect="1"/>
          </p:cNvPicPr>
          <p:nvPr/>
        </p:nvPicPr>
        <p:blipFill>
          <a:blip r:embed="rId3"/>
          <a:stretch>
            <a:fillRect/>
          </a:stretch>
        </p:blipFill>
        <p:spPr>
          <a:xfrm>
            <a:off x="1136268" y="3429000"/>
            <a:ext cx="6589888" cy="3309146"/>
          </a:xfrm>
          <a:prstGeom prst="rect">
            <a:avLst/>
          </a:prstGeom>
        </p:spPr>
      </p:pic>
    </p:spTree>
    <p:extLst>
      <p:ext uri="{BB962C8B-B14F-4D97-AF65-F5344CB8AC3E}">
        <p14:creationId xmlns:p14="http://schemas.microsoft.com/office/powerpoint/2010/main" val="3215851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8C822F3-9C27-4B3F-9CFB-CF4F0B739C82}"/>
              </a:ext>
            </a:extLst>
          </p:cNvPr>
          <p:cNvSpPr>
            <a:spLocks noGrp="1"/>
          </p:cNvSpPr>
          <p:nvPr>
            <p:ph type="title"/>
          </p:nvPr>
        </p:nvSpPr>
        <p:spPr>
          <a:xfrm>
            <a:off x="1251678" y="382385"/>
            <a:ext cx="10178322" cy="860489"/>
          </a:xfrm>
        </p:spPr>
        <p:txBody>
          <a:bodyPr/>
          <a:lstStyle/>
          <a:p>
            <a:r>
              <a:rPr lang="hr-HR" dirty="0"/>
              <a:t>Prijedlozi za gledanje</a:t>
            </a:r>
          </a:p>
        </p:txBody>
      </p:sp>
      <p:sp>
        <p:nvSpPr>
          <p:cNvPr id="3" name="Rezervirano mjesto sadržaja 2">
            <a:extLst>
              <a:ext uri="{FF2B5EF4-FFF2-40B4-BE49-F238E27FC236}">
                <a16:creationId xmlns:a16="http://schemas.microsoft.com/office/drawing/2014/main" id="{2790FDF7-648D-4EDB-968E-F831CDD86054}"/>
              </a:ext>
            </a:extLst>
          </p:cNvPr>
          <p:cNvSpPr>
            <a:spLocks noGrp="1"/>
          </p:cNvSpPr>
          <p:nvPr>
            <p:ph idx="1"/>
          </p:nvPr>
        </p:nvSpPr>
        <p:spPr>
          <a:xfrm>
            <a:off x="1251678" y="1242874"/>
            <a:ext cx="10178322" cy="4971495"/>
          </a:xfrm>
        </p:spPr>
        <p:txBody>
          <a:bodyPr/>
          <a:lstStyle/>
          <a:p>
            <a:r>
              <a:rPr lang="hr-HR" b="1" dirty="0"/>
              <a:t>David </a:t>
            </a:r>
            <a:r>
              <a:rPr lang="hr-HR" b="1" dirty="0" err="1"/>
              <a:t>Gašo</a:t>
            </a:r>
            <a:r>
              <a:rPr lang="hr-HR" b="1" dirty="0"/>
              <a:t>, </a:t>
            </a:r>
            <a:r>
              <a:rPr lang="hr-HR" b="1" dirty="0" err="1"/>
              <a:t>Laci</a:t>
            </a:r>
            <a:r>
              <a:rPr lang="hr-HR" b="1" dirty="0"/>
              <a:t> bježi u Mađarsku </a:t>
            </a:r>
            <a:r>
              <a:rPr lang="hr-HR" dirty="0"/>
              <a:t>(igrani film, 9:56)</a:t>
            </a:r>
          </a:p>
          <a:p>
            <a:r>
              <a:rPr lang="hr-HR" dirty="0">
                <a:hlinkClick r:id="rId2"/>
              </a:rPr>
              <a:t>https://www.croatian.film/hr/films/29307</a:t>
            </a:r>
            <a:endParaRPr lang="hr-HR" dirty="0"/>
          </a:p>
          <a:p>
            <a:pPr marL="0" indent="0">
              <a:buNone/>
            </a:pPr>
            <a:r>
              <a:rPr lang="hr-HR" sz="1400" dirty="0"/>
              <a:t>„Živ, dinamičan, gusto tkan, humorno nostalgičan u tonu dobrodušne ironije, “</a:t>
            </a:r>
            <a:r>
              <a:rPr lang="hr-HR" sz="1400" dirty="0" err="1"/>
              <a:t>Laci</a:t>
            </a:r>
            <a:r>
              <a:rPr lang="hr-HR" sz="1400" dirty="0"/>
              <a:t> bježi u Mađarsku” (Akademija dramske umjetnosti u Zagrebu, 2020.) Davida </a:t>
            </a:r>
            <a:r>
              <a:rPr lang="hr-HR" sz="1400" dirty="0" err="1"/>
              <a:t>Gaše</a:t>
            </a:r>
            <a:r>
              <a:rPr lang="hr-HR" sz="1400" dirty="0"/>
              <a:t> nadaje se autobiografskim ostvarenjem čiji se pripovjedač prisjeća kako je kao (pred)školski dječarac naumio i djetinje isplanirao pobjeći od kuće u bijeli svijet. Iz obiteljskog doma u Osijeku u Mađarsku.” (Janko </a:t>
            </a:r>
            <a:r>
              <a:rPr lang="hr-HR" sz="1400" dirty="0" err="1"/>
              <a:t>Heidl</a:t>
            </a:r>
            <a:r>
              <a:rPr lang="hr-HR" sz="1400" dirty="0"/>
              <a:t>:“</a:t>
            </a:r>
            <a:r>
              <a:rPr lang="hr-HR" sz="1400" dirty="0" err="1"/>
              <a:t>Laci</a:t>
            </a:r>
            <a:r>
              <a:rPr lang="hr-HR" sz="1400" dirty="0"/>
              <a:t> bježi u Mađarsku” – </a:t>
            </a:r>
            <a:r>
              <a:rPr lang="hr-HR" sz="1400" dirty="0" err="1"/>
              <a:t>Hiperbolizirano</a:t>
            </a:r>
            <a:r>
              <a:rPr lang="hr-HR" sz="1400" dirty="0"/>
              <a:t> prisjećanje)</a:t>
            </a:r>
          </a:p>
          <a:p>
            <a:pPr marL="0" indent="0">
              <a:buNone/>
            </a:pPr>
            <a:endParaRPr lang="hr-HR" sz="1400" dirty="0"/>
          </a:p>
          <a:p>
            <a:pPr marL="0" indent="0">
              <a:buNone/>
            </a:pPr>
            <a:endParaRPr lang="hr-HR" sz="1400" dirty="0"/>
          </a:p>
          <a:p>
            <a:pPr marL="0" indent="0">
              <a:buNone/>
            </a:pPr>
            <a:endParaRPr lang="hr-HR" dirty="0"/>
          </a:p>
        </p:txBody>
      </p:sp>
      <p:pic>
        <p:nvPicPr>
          <p:cNvPr id="4" name="Slika 3">
            <a:extLst>
              <a:ext uri="{FF2B5EF4-FFF2-40B4-BE49-F238E27FC236}">
                <a16:creationId xmlns:a16="http://schemas.microsoft.com/office/drawing/2014/main" id="{BD236F9B-D38F-41E6-9655-14817DE3AA00}"/>
              </a:ext>
            </a:extLst>
          </p:cNvPr>
          <p:cNvPicPr>
            <a:picLocks noChangeAspect="1"/>
          </p:cNvPicPr>
          <p:nvPr/>
        </p:nvPicPr>
        <p:blipFill>
          <a:blip r:embed="rId3"/>
          <a:stretch>
            <a:fillRect/>
          </a:stretch>
        </p:blipFill>
        <p:spPr>
          <a:xfrm>
            <a:off x="4145872" y="3098380"/>
            <a:ext cx="7284128" cy="3685562"/>
          </a:xfrm>
          <a:prstGeom prst="rect">
            <a:avLst/>
          </a:prstGeom>
        </p:spPr>
      </p:pic>
    </p:spTree>
    <p:extLst>
      <p:ext uri="{BB962C8B-B14F-4D97-AF65-F5344CB8AC3E}">
        <p14:creationId xmlns:p14="http://schemas.microsoft.com/office/powerpoint/2010/main" val="1208040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5822BA5-E046-4EF5-B3AC-E000FC76E71A}"/>
              </a:ext>
            </a:extLst>
          </p:cNvPr>
          <p:cNvSpPr>
            <a:spLocks noGrp="1"/>
          </p:cNvSpPr>
          <p:nvPr>
            <p:ph type="title"/>
          </p:nvPr>
        </p:nvSpPr>
        <p:spPr>
          <a:xfrm>
            <a:off x="1251678" y="382385"/>
            <a:ext cx="10178322" cy="967021"/>
          </a:xfrm>
        </p:spPr>
        <p:txBody>
          <a:bodyPr/>
          <a:lstStyle/>
          <a:p>
            <a:r>
              <a:rPr lang="hr-HR" dirty="0"/>
              <a:t>Primjeri dobre prakse</a:t>
            </a:r>
          </a:p>
        </p:txBody>
      </p:sp>
      <p:sp>
        <p:nvSpPr>
          <p:cNvPr id="3" name="Rezervirano mjesto sadržaja 2">
            <a:extLst>
              <a:ext uri="{FF2B5EF4-FFF2-40B4-BE49-F238E27FC236}">
                <a16:creationId xmlns:a16="http://schemas.microsoft.com/office/drawing/2014/main" id="{D902C5CB-808D-4617-AE8A-0370E3B32BC7}"/>
              </a:ext>
            </a:extLst>
          </p:cNvPr>
          <p:cNvSpPr>
            <a:spLocks noGrp="1"/>
          </p:cNvSpPr>
          <p:nvPr>
            <p:ph idx="1"/>
          </p:nvPr>
        </p:nvSpPr>
        <p:spPr>
          <a:xfrm>
            <a:off x="1251678" y="1642369"/>
            <a:ext cx="10178322" cy="4465468"/>
          </a:xfrm>
        </p:spPr>
        <p:txBody>
          <a:bodyPr/>
          <a:lstStyle/>
          <a:p>
            <a:pPr marL="0" indent="0">
              <a:buNone/>
            </a:pPr>
            <a:r>
              <a:rPr lang="hr-HR" dirty="0"/>
              <a:t>Kratkometražni igrani film </a:t>
            </a:r>
            <a:r>
              <a:rPr lang="hr-HR" b="1" i="1" dirty="0"/>
              <a:t>Onda vidim Tanju</a:t>
            </a:r>
          </a:p>
          <a:p>
            <a:pPr marL="0" indent="0">
              <a:buNone/>
            </a:pPr>
            <a:r>
              <a:rPr lang="hr-HR" dirty="0"/>
              <a:t>Redatelj: Juraj Lerotić</a:t>
            </a:r>
          </a:p>
          <a:p>
            <a:pPr marL="0" indent="0">
              <a:buNone/>
            </a:pPr>
            <a:r>
              <a:rPr lang="hr-HR" dirty="0"/>
              <a:t>Produkcija: </a:t>
            </a:r>
            <a:r>
              <a:rPr lang="hr-HR" dirty="0" err="1"/>
              <a:t>Hulahop</a:t>
            </a:r>
            <a:r>
              <a:rPr lang="hr-HR" dirty="0"/>
              <a:t>, 2010.</a:t>
            </a:r>
          </a:p>
          <a:p>
            <a:pPr marL="0" indent="0">
              <a:buNone/>
            </a:pPr>
            <a:r>
              <a:rPr lang="hr-HR" dirty="0"/>
              <a:t>Trajanje 34’</a:t>
            </a:r>
          </a:p>
          <a:p>
            <a:pPr marL="0" indent="0">
              <a:buNone/>
            </a:pPr>
            <a:r>
              <a:rPr lang="hr-HR" dirty="0">
                <a:hlinkClick r:id="rId2"/>
              </a:rPr>
              <a:t>https://croatian.film/hr/films/19404</a:t>
            </a:r>
            <a:endParaRPr lang="hr-HR" dirty="0"/>
          </a:p>
          <a:p>
            <a:pPr marL="0" indent="0">
              <a:buNone/>
            </a:pPr>
            <a:endParaRPr lang="hr-HR" dirty="0"/>
          </a:p>
          <a:p>
            <a:pPr marL="0" indent="0">
              <a:buNone/>
            </a:pPr>
            <a:endParaRPr lang="hr-HR" b="1" i="1" dirty="0"/>
          </a:p>
        </p:txBody>
      </p:sp>
      <p:pic>
        <p:nvPicPr>
          <p:cNvPr id="4" name="Slika 3">
            <a:extLst>
              <a:ext uri="{FF2B5EF4-FFF2-40B4-BE49-F238E27FC236}">
                <a16:creationId xmlns:a16="http://schemas.microsoft.com/office/drawing/2014/main" id="{C5B62FFD-EF88-4D1D-81E2-FAD370D38719}"/>
              </a:ext>
            </a:extLst>
          </p:cNvPr>
          <p:cNvPicPr>
            <a:picLocks noChangeAspect="1"/>
          </p:cNvPicPr>
          <p:nvPr/>
        </p:nvPicPr>
        <p:blipFill>
          <a:blip r:embed="rId3"/>
          <a:stretch>
            <a:fillRect/>
          </a:stretch>
        </p:blipFill>
        <p:spPr>
          <a:xfrm>
            <a:off x="7943009" y="1349406"/>
            <a:ext cx="3904245" cy="1960666"/>
          </a:xfrm>
          <a:prstGeom prst="rect">
            <a:avLst/>
          </a:prstGeom>
        </p:spPr>
      </p:pic>
      <p:pic>
        <p:nvPicPr>
          <p:cNvPr id="5" name="Slika 4">
            <a:extLst>
              <a:ext uri="{FF2B5EF4-FFF2-40B4-BE49-F238E27FC236}">
                <a16:creationId xmlns:a16="http://schemas.microsoft.com/office/drawing/2014/main" id="{BFB4EBB3-63FA-4F73-B789-FE004CE3E3E9}"/>
              </a:ext>
            </a:extLst>
          </p:cNvPr>
          <p:cNvPicPr>
            <a:picLocks noChangeAspect="1"/>
          </p:cNvPicPr>
          <p:nvPr/>
        </p:nvPicPr>
        <p:blipFill>
          <a:blip r:embed="rId4"/>
          <a:stretch>
            <a:fillRect/>
          </a:stretch>
        </p:blipFill>
        <p:spPr>
          <a:xfrm>
            <a:off x="932384" y="3971810"/>
            <a:ext cx="5657578" cy="2749534"/>
          </a:xfrm>
          <a:prstGeom prst="rect">
            <a:avLst/>
          </a:prstGeom>
        </p:spPr>
      </p:pic>
      <p:pic>
        <p:nvPicPr>
          <p:cNvPr id="6" name="Slika 5">
            <a:extLst>
              <a:ext uri="{FF2B5EF4-FFF2-40B4-BE49-F238E27FC236}">
                <a16:creationId xmlns:a16="http://schemas.microsoft.com/office/drawing/2014/main" id="{9BF4CEFF-8896-4644-97D3-5B2BFB36CAA6}"/>
              </a:ext>
            </a:extLst>
          </p:cNvPr>
          <p:cNvPicPr>
            <a:picLocks noChangeAspect="1"/>
          </p:cNvPicPr>
          <p:nvPr/>
        </p:nvPicPr>
        <p:blipFill rotWithShape="1">
          <a:blip r:embed="rId5"/>
          <a:srcRect l="7530" t="6394" r="6722" b="4044"/>
          <a:stretch/>
        </p:blipFill>
        <p:spPr>
          <a:xfrm>
            <a:off x="6819986" y="4077069"/>
            <a:ext cx="4971496" cy="2539015"/>
          </a:xfrm>
          <a:prstGeom prst="rect">
            <a:avLst/>
          </a:prstGeom>
        </p:spPr>
      </p:pic>
    </p:spTree>
    <p:extLst>
      <p:ext uri="{BB962C8B-B14F-4D97-AF65-F5344CB8AC3E}">
        <p14:creationId xmlns:p14="http://schemas.microsoft.com/office/powerpoint/2010/main" val="3828374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95EB18AB-B70D-4920-8A6A-C5AC6575478E}"/>
              </a:ext>
            </a:extLst>
          </p:cNvPr>
          <p:cNvPicPr>
            <a:picLocks noChangeAspect="1"/>
          </p:cNvPicPr>
          <p:nvPr/>
        </p:nvPicPr>
        <p:blipFill>
          <a:blip r:embed="rId2"/>
          <a:stretch>
            <a:fillRect/>
          </a:stretch>
        </p:blipFill>
        <p:spPr>
          <a:xfrm>
            <a:off x="4190260" y="450035"/>
            <a:ext cx="2604072" cy="1306511"/>
          </a:xfrm>
          <a:prstGeom prst="rect">
            <a:avLst/>
          </a:prstGeom>
        </p:spPr>
      </p:pic>
      <p:pic>
        <p:nvPicPr>
          <p:cNvPr id="6" name="Slika 5">
            <a:extLst>
              <a:ext uri="{FF2B5EF4-FFF2-40B4-BE49-F238E27FC236}">
                <a16:creationId xmlns:a16="http://schemas.microsoft.com/office/drawing/2014/main" id="{09595133-94ED-4016-8949-621D769B640B}"/>
              </a:ext>
            </a:extLst>
          </p:cNvPr>
          <p:cNvPicPr>
            <a:picLocks noChangeAspect="1"/>
          </p:cNvPicPr>
          <p:nvPr/>
        </p:nvPicPr>
        <p:blipFill>
          <a:blip r:embed="rId3"/>
          <a:stretch>
            <a:fillRect/>
          </a:stretch>
        </p:blipFill>
        <p:spPr>
          <a:xfrm>
            <a:off x="7705817" y="466037"/>
            <a:ext cx="2271936" cy="1292902"/>
          </a:xfrm>
          <a:prstGeom prst="rect">
            <a:avLst/>
          </a:prstGeom>
        </p:spPr>
      </p:pic>
      <p:sp>
        <p:nvSpPr>
          <p:cNvPr id="2" name="Naslov 1">
            <a:extLst>
              <a:ext uri="{FF2B5EF4-FFF2-40B4-BE49-F238E27FC236}">
                <a16:creationId xmlns:a16="http://schemas.microsoft.com/office/drawing/2014/main" id="{E68C9BD9-1681-4A34-BA21-EE920FBC1CA8}"/>
              </a:ext>
            </a:extLst>
          </p:cNvPr>
          <p:cNvSpPr>
            <a:spLocks noGrp="1"/>
          </p:cNvSpPr>
          <p:nvPr>
            <p:ph type="title"/>
          </p:nvPr>
        </p:nvSpPr>
        <p:spPr>
          <a:xfrm>
            <a:off x="1006839" y="382385"/>
            <a:ext cx="9933484" cy="1492132"/>
          </a:xfrm>
        </p:spPr>
        <p:txBody>
          <a:bodyPr/>
          <a:lstStyle/>
          <a:p>
            <a:endParaRPr lang="hr-HR" dirty="0"/>
          </a:p>
        </p:txBody>
      </p:sp>
      <p:sp>
        <p:nvSpPr>
          <p:cNvPr id="3" name="Rezervirano mjesto sadržaja 2">
            <a:extLst>
              <a:ext uri="{FF2B5EF4-FFF2-40B4-BE49-F238E27FC236}">
                <a16:creationId xmlns:a16="http://schemas.microsoft.com/office/drawing/2014/main" id="{0823313F-8B35-4D7D-ACDE-1549EBFC80A2}"/>
              </a:ext>
            </a:extLst>
          </p:cNvPr>
          <p:cNvSpPr>
            <a:spLocks noGrp="1"/>
          </p:cNvSpPr>
          <p:nvPr>
            <p:ph idx="1"/>
          </p:nvPr>
        </p:nvSpPr>
        <p:spPr/>
        <p:txBody>
          <a:bodyPr/>
          <a:lstStyle/>
          <a:p>
            <a:r>
              <a:rPr lang="hr-HR" dirty="0"/>
              <a:t>redatelj Juraj Lerotić autor je filma </a:t>
            </a:r>
            <a:r>
              <a:rPr lang="hr-HR" b="1" i="1" dirty="0"/>
              <a:t>Sigurno mjesto </a:t>
            </a:r>
            <a:r>
              <a:rPr lang="hr-HR" dirty="0"/>
              <a:t>(dugometražni igrani film, 2022.)</a:t>
            </a:r>
          </a:p>
          <a:p>
            <a:r>
              <a:rPr lang="hr-HR" b="1" i="1" dirty="0"/>
              <a:t>Onda vidim Tanju </a:t>
            </a:r>
            <a:r>
              <a:rPr lang="hr-HR" sz="1800" dirty="0"/>
              <a:t>„Tinejdžer Željko i njegov mlađi brat žive sami otkako im se majka liječi u bolnici. Željko se dogovorio dvije stvari sa samim sobom: mora konačno preuzeti inicijativu i upoznati Tanju i mora nabaviti novac da majci može kupiti periku. Pravu, od prirodne kose. Ako to uspije, čini mu se da bi sve opet moglo krenuti nabolje. Onda vidim Tanju jedan je od najomiljenijih filmova hrvatske kratkometražne kinematografije. Prikazan je u Rotterdamu, a na ZFF-ovim Kockicama ovjenčan je Zlatnim kolicima.”</a:t>
            </a:r>
          </a:p>
          <a:p>
            <a:r>
              <a:rPr lang="hr-HR" sz="1800" dirty="0"/>
              <a:t>film je sastavljen od niza fotografija</a:t>
            </a:r>
          </a:p>
          <a:p>
            <a:r>
              <a:rPr lang="hr-HR" sz="1800" dirty="0"/>
              <a:t>naracija glavnoga lika </a:t>
            </a:r>
          </a:p>
          <a:p>
            <a:pPr marL="0" indent="0">
              <a:buNone/>
            </a:pPr>
            <a:endParaRPr lang="hr-HR" sz="1800" dirty="0"/>
          </a:p>
        </p:txBody>
      </p:sp>
      <p:pic>
        <p:nvPicPr>
          <p:cNvPr id="4" name="Slika 3">
            <a:extLst>
              <a:ext uri="{FF2B5EF4-FFF2-40B4-BE49-F238E27FC236}">
                <a16:creationId xmlns:a16="http://schemas.microsoft.com/office/drawing/2014/main" id="{94FC7BEE-081E-4890-885E-F20C11A62636}"/>
              </a:ext>
            </a:extLst>
          </p:cNvPr>
          <p:cNvPicPr>
            <a:picLocks noChangeAspect="1"/>
          </p:cNvPicPr>
          <p:nvPr/>
        </p:nvPicPr>
        <p:blipFill>
          <a:blip r:embed="rId4"/>
          <a:stretch>
            <a:fillRect/>
          </a:stretch>
        </p:blipFill>
        <p:spPr>
          <a:xfrm>
            <a:off x="1251677" y="450034"/>
            <a:ext cx="2568381" cy="1306511"/>
          </a:xfrm>
          <a:prstGeom prst="rect">
            <a:avLst/>
          </a:prstGeom>
        </p:spPr>
      </p:pic>
      <p:pic>
        <p:nvPicPr>
          <p:cNvPr id="7" name="Slika 6">
            <a:extLst>
              <a:ext uri="{FF2B5EF4-FFF2-40B4-BE49-F238E27FC236}">
                <a16:creationId xmlns:a16="http://schemas.microsoft.com/office/drawing/2014/main" id="{113EEF89-BE42-429A-8D17-7706F13A2595}"/>
              </a:ext>
            </a:extLst>
          </p:cNvPr>
          <p:cNvPicPr>
            <a:picLocks noChangeAspect="1"/>
          </p:cNvPicPr>
          <p:nvPr/>
        </p:nvPicPr>
        <p:blipFill>
          <a:blip r:embed="rId5"/>
          <a:stretch>
            <a:fillRect/>
          </a:stretch>
        </p:blipFill>
        <p:spPr>
          <a:xfrm>
            <a:off x="6794332" y="4626947"/>
            <a:ext cx="3596914" cy="1904509"/>
          </a:xfrm>
          <a:prstGeom prst="rect">
            <a:avLst/>
          </a:prstGeom>
        </p:spPr>
      </p:pic>
    </p:spTree>
    <p:extLst>
      <p:ext uri="{BB962C8B-B14F-4D97-AF65-F5344CB8AC3E}">
        <p14:creationId xmlns:p14="http://schemas.microsoft.com/office/powerpoint/2010/main" val="274166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83C0276-7D3A-4877-A473-CD55249ED479}"/>
              </a:ext>
            </a:extLst>
          </p:cNvPr>
          <p:cNvSpPr>
            <a:spLocks noGrp="1"/>
          </p:cNvSpPr>
          <p:nvPr>
            <p:ph type="title"/>
          </p:nvPr>
        </p:nvSpPr>
        <p:spPr/>
        <p:txBody>
          <a:bodyPr>
            <a:noAutofit/>
          </a:bodyPr>
          <a:lstStyle/>
          <a:p>
            <a:r>
              <a:rPr lang="hr-HR" sz="2800" dirty="0"/>
              <a:t>4. razred, SŠ HJ C.4.1.Učenik kritički procjenjuje utjecaj medijskih tekstova na doživljaj stvarnosti i oblikovanje identiteta primatelja.</a:t>
            </a:r>
          </a:p>
        </p:txBody>
      </p:sp>
      <p:sp>
        <p:nvSpPr>
          <p:cNvPr id="3" name="Rezervirano mjesto sadržaja 2">
            <a:extLst>
              <a:ext uri="{FF2B5EF4-FFF2-40B4-BE49-F238E27FC236}">
                <a16:creationId xmlns:a16="http://schemas.microsoft.com/office/drawing/2014/main" id="{8F4CA4FB-F756-4990-9406-A7C9D82A3FE4}"/>
              </a:ext>
            </a:extLst>
          </p:cNvPr>
          <p:cNvSpPr>
            <a:spLocks noGrp="1"/>
          </p:cNvSpPr>
          <p:nvPr>
            <p:ph idx="1"/>
          </p:nvPr>
        </p:nvSpPr>
        <p:spPr/>
        <p:txBody>
          <a:bodyPr/>
          <a:lstStyle/>
          <a:p>
            <a:r>
              <a:rPr lang="hr-HR" dirty="0"/>
              <a:t>raspravljački tekstovi – kritika</a:t>
            </a:r>
          </a:p>
          <a:p>
            <a:endParaRPr lang="hr-HR" dirty="0"/>
          </a:p>
        </p:txBody>
      </p:sp>
      <p:pic>
        <p:nvPicPr>
          <p:cNvPr id="4" name="Slika 3">
            <a:extLst>
              <a:ext uri="{FF2B5EF4-FFF2-40B4-BE49-F238E27FC236}">
                <a16:creationId xmlns:a16="http://schemas.microsoft.com/office/drawing/2014/main" id="{47C48843-1EE0-4EDC-94FD-D99B47715C5F}"/>
              </a:ext>
            </a:extLst>
          </p:cNvPr>
          <p:cNvPicPr>
            <a:picLocks noChangeAspect="1"/>
          </p:cNvPicPr>
          <p:nvPr/>
        </p:nvPicPr>
        <p:blipFill>
          <a:blip r:embed="rId2"/>
          <a:stretch>
            <a:fillRect/>
          </a:stretch>
        </p:blipFill>
        <p:spPr>
          <a:xfrm>
            <a:off x="3712346" y="2801716"/>
            <a:ext cx="4767308" cy="3912141"/>
          </a:xfrm>
          <a:prstGeom prst="rect">
            <a:avLst/>
          </a:prstGeom>
        </p:spPr>
      </p:pic>
    </p:spTree>
    <p:extLst>
      <p:ext uri="{BB962C8B-B14F-4D97-AF65-F5344CB8AC3E}">
        <p14:creationId xmlns:p14="http://schemas.microsoft.com/office/powerpoint/2010/main" val="1508266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A0ED356-D89F-42BA-BF95-CA079A7BB682}"/>
              </a:ext>
            </a:extLst>
          </p:cNvPr>
          <p:cNvSpPr>
            <a:spLocks noGrp="1"/>
          </p:cNvSpPr>
          <p:nvPr>
            <p:ph type="title"/>
          </p:nvPr>
        </p:nvSpPr>
        <p:spPr>
          <a:xfrm>
            <a:off x="1251678" y="382385"/>
            <a:ext cx="10178322" cy="975898"/>
          </a:xfrm>
        </p:spPr>
        <p:txBody>
          <a:bodyPr/>
          <a:lstStyle/>
          <a:p>
            <a:r>
              <a:rPr lang="hr-HR" dirty="0"/>
              <a:t>Primjeri dobre prakse</a:t>
            </a:r>
          </a:p>
        </p:txBody>
      </p:sp>
      <p:sp>
        <p:nvSpPr>
          <p:cNvPr id="3" name="Rezervirano mjesto sadržaja 2">
            <a:extLst>
              <a:ext uri="{FF2B5EF4-FFF2-40B4-BE49-F238E27FC236}">
                <a16:creationId xmlns:a16="http://schemas.microsoft.com/office/drawing/2014/main" id="{830B0623-5CFA-42C7-9043-CAA0F348B3C5}"/>
              </a:ext>
            </a:extLst>
          </p:cNvPr>
          <p:cNvSpPr>
            <a:spLocks noGrp="1"/>
          </p:cNvSpPr>
          <p:nvPr>
            <p:ph idx="1"/>
          </p:nvPr>
        </p:nvSpPr>
        <p:spPr>
          <a:xfrm>
            <a:off x="1251678" y="1686757"/>
            <a:ext cx="10178322" cy="4192835"/>
          </a:xfrm>
        </p:spPr>
        <p:txBody>
          <a:bodyPr/>
          <a:lstStyle/>
          <a:p>
            <a:r>
              <a:rPr lang="hr-HR" dirty="0"/>
              <a:t>f</a:t>
            </a:r>
            <a:r>
              <a:rPr lang="hr-HR"/>
              <a:t>ilm </a:t>
            </a:r>
            <a:r>
              <a:rPr lang="hr-HR" b="1" dirty="0"/>
              <a:t>Autoportret </a:t>
            </a:r>
            <a:r>
              <a:rPr lang="hr-HR" dirty="0"/>
              <a:t>(traje 3 minute)</a:t>
            </a:r>
          </a:p>
          <a:p>
            <a:r>
              <a:rPr lang="hr-HR" dirty="0"/>
              <a:t>kratkometražni film Marije Mihaljević, učenice Privatne gimnazije Zagreb</a:t>
            </a:r>
          </a:p>
          <a:p>
            <a:r>
              <a:rPr lang="hr-HR" dirty="0"/>
              <a:t>nagrada za najbolji dokumentarni film žirija mladih na karlovačkom 14. </a:t>
            </a:r>
            <a:r>
              <a:rPr lang="hr-HR" dirty="0" err="1"/>
              <a:t>four</a:t>
            </a:r>
            <a:r>
              <a:rPr lang="hr-HR" dirty="0"/>
              <a:t> </a:t>
            </a:r>
            <a:r>
              <a:rPr lang="hr-HR" dirty="0" err="1"/>
              <a:t>river</a:t>
            </a:r>
            <a:r>
              <a:rPr lang="hr-HR" dirty="0"/>
              <a:t> film festivalu</a:t>
            </a:r>
          </a:p>
          <a:p>
            <a:endParaRPr lang="hr-HR" dirty="0"/>
          </a:p>
          <a:p>
            <a:r>
              <a:rPr lang="hr-HR" dirty="0">
                <a:hlinkClick r:id="rId2"/>
              </a:rPr>
              <a:t>https://vimeo.com/599308770</a:t>
            </a:r>
            <a:endParaRPr lang="hr-HR" dirty="0"/>
          </a:p>
          <a:p>
            <a:endParaRPr lang="hr-HR" dirty="0"/>
          </a:p>
          <a:p>
            <a:pPr marL="0" indent="0">
              <a:buNone/>
            </a:pPr>
            <a:endParaRPr lang="hr-HR" dirty="0"/>
          </a:p>
        </p:txBody>
      </p:sp>
      <p:pic>
        <p:nvPicPr>
          <p:cNvPr id="4" name="Slika 3">
            <a:extLst>
              <a:ext uri="{FF2B5EF4-FFF2-40B4-BE49-F238E27FC236}">
                <a16:creationId xmlns:a16="http://schemas.microsoft.com/office/drawing/2014/main" id="{97E0128A-0B0B-43A6-8A3B-936E489B0E6A}"/>
              </a:ext>
            </a:extLst>
          </p:cNvPr>
          <p:cNvPicPr>
            <a:picLocks noChangeAspect="1"/>
          </p:cNvPicPr>
          <p:nvPr/>
        </p:nvPicPr>
        <p:blipFill>
          <a:blip r:embed="rId3"/>
          <a:stretch>
            <a:fillRect/>
          </a:stretch>
        </p:blipFill>
        <p:spPr>
          <a:xfrm>
            <a:off x="1289628" y="4689617"/>
            <a:ext cx="2108818" cy="1189975"/>
          </a:xfrm>
          <a:prstGeom prst="rect">
            <a:avLst/>
          </a:prstGeom>
        </p:spPr>
      </p:pic>
      <p:pic>
        <p:nvPicPr>
          <p:cNvPr id="5" name="Slika 4">
            <a:extLst>
              <a:ext uri="{FF2B5EF4-FFF2-40B4-BE49-F238E27FC236}">
                <a16:creationId xmlns:a16="http://schemas.microsoft.com/office/drawing/2014/main" id="{2D8779EC-78F5-4454-ABEB-33D09214446C}"/>
              </a:ext>
            </a:extLst>
          </p:cNvPr>
          <p:cNvPicPr>
            <a:picLocks noChangeAspect="1"/>
          </p:cNvPicPr>
          <p:nvPr/>
        </p:nvPicPr>
        <p:blipFill>
          <a:blip r:embed="rId4"/>
          <a:stretch>
            <a:fillRect/>
          </a:stretch>
        </p:blipFill>
        <p:spPr>
          <a:xfrm>
            <a:off x="3855203" y="4689617"/>
            <a:ext cx="2112205" cy="1189975"/>
          </a:xfrm>
          <a:prstGeom prst="rect">
            <a:avLst/>
          </a:prstGeom>
        </p:spPr>
      </p:pic>
      <p:pic>
        <p:nvPicPr>
          <p:cNvPr id="6" name="Slika 5">
            <a:extLst>
              <a:ext uri="{FF2B5EF4-FFF2-40B4-BE49-F238E27FC236}">
                <a16:creationId xmlns:a16="http://schemas.microsoft.com/office/drawing/2014/main" id="{138FC99C-4542-410E-A44A-00CB7B7E462C}"/>
              </a:ext>
            </a:extLst>
          </p:cNvPr>
          <p:cNvPicPr>
            <a:picLocks noChangeAspect="1"/>
          </p:cNvPicPr>
          <p:nvPr/>
        </p:nvPicPr>
        <p:blipFill>
          <a:blip r:embed="rId5"/>
          <a:stretch>
            <a:fillRect/>
          </a:stretch>
        </p:blipFill>
        <p:spPr>
          <a:xfrm>
            <a:off x="6424165" y="4689617"/>
            <a:ext cx="2112206" cy="1189976"/>
          </a:xfrm>
          <a:prstGeom prst="rect">
            <a:avLst/>
          </a:prstGeom>
        </p:spPr>
      </p:pic>
      <p:pic>
        <p:nvPicPr>
          <p:cNvPr id="7" name="Slika 6">
            <a:extLst>
              <a:ext uri="{FF2B5EF4-FFF2-40B4-BE49-F238E27FC236}">
                <a16:creationId xmlns:a16="http://schemas.microsoft.com/office/drawing/2014/main" id="{E5673A48-50C8-4CCA-B4EA-5A8633DE648F}"/>
              </a:ext>
            </a:extLst>
          </p:cNvPr>
          <p:cNvPicPr>
            <a:picLocks noChangeAspect="1"/>
          </p:cNvPicPr>
          <p:nvPr/>
        </p:nvPicPr>
        <p:blipFill>
          <a:blip r:embed="rId6"/>
          <a:stretch>
            <a:fillRect/>
          </a:stretch>
        </p:blipFill>
        <p:spPr>
          <a:xfrm>
            <a:off x="8927083" y="4684732"/>
            <a:ext cx="2112205" cy="1194860"/>
          </a:xfrm>
          <a:prstGeom prst="rect">
            <a:avLst/>
          </a:prstGeom>
        </p:spPr>
      </p:pic>
    </p:spTree>
    <p:extLst>
      <p:ext uri="{BB962C8B-B14F-4D97-AF65-F5344CB8AC3E}">
        <p14:creationId xmlns:p14="http://schemas.microsoft.com/office/powerpoint/2010/main" val="3274004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DE99AC2-C3B2-449A-BC39-3E89F1A076A7}"/>
              </a:ext>
            </a:extLst>
          </p:cNvPr>
          <p:cNvSpPr>
            <a:spLocks noGrp="1"/>
          </p:cNvSpPr>
          <p:nvPr>
            <p:ph type="title"/>
          </p:nvPr>
        </p:nvSpPr>
        <p:spPr/>
        <p:txBody>
          <a:bodyPr/>
          <a:lstStyle/>
          <a:p>
            <a:r>
              <a:rPr lang="hr-HR" dirty="0"/>
              <a:t>2. razred, ideali silni, vječiti</a:t>
            </a:r>
          </a:p>
        </p:txBody>
      </p:sp>
      <p:sp>
        <p:nvSpPr>
          <p:cNvPr id="3" name="Rezervirano mjesto sadržaja 2">
            <a:extLst>
              <a:ext uri="{FF2B5EF4-FFF2-40B4-BE49-F238E27FC236}">
                <a16:creationId xmlns:a16="http://schemas.microsoft.com/office/drawing/2014/main" id="{C0F9C07B-3E6B-416D-9882-792C95411014}"/>
              </a:ext>
            </a:extLst>
          </p:cNvPr>
          <p:cNvSpPr>
            <a:spLocks noGrp="1"/>
          </p:cNvSpPr>
          <p:nvPr>
            <p:ph idx="1"/>
          </p:nvPr>
        </p:nvSpPr>
        <p:spPr>
          <a:xfrm>
            <a:off x="1251678" y="1313895"/>
            <a:ext cx="10178322" cy="4565697"/>
          </a:xfrm>
        </p:spPr>
        <p:txBody>
          <a:bodyPr/>
          <a:lstStyle/>
          <a:p>
            <a:r>
              <a:rPr lang="hr-HR" dirty="0"/>
              <a:t>film progovara o problemima s prehranom</a:t>
            </a:r>
          </a:p>
          <a:p>
            <a:r>
              <a:rPr lang="hr-HR" dirty="0"/>
              <a:t>razgovor s učenicima o emocijama protagonistice i o vizualnom dočaravanja poteškoća s prehranom</a:t>
            </a:r>
          </a:p>
          <a:p>
            <a:r>
              <a:rPr lang="hr-HR" dirty="0"/>
              <a:t>filmski jezik</a:t>
            </a:r>
          </a:p>
          <a:p>
            <a:endParaRPr lang="hr-HR" dirty="0"/>
          </a:p>
        </p:txBody>
      </p:sp>
      <p:pic>
        <p:nvPicPr>
          <p:cNvPr id="4" name="Slika 3">
            <a:extLst>
              <a:ext uri="{FF2B5EF4-FFF2-40B4-BE49-F238E27FC236}">
                <a16:creationId xmlns:a16="http://schemas.microsoft.com/office/drawing/2014/main" id="{4504629D-BD2A-4FC3-B393-480B004657FE}"/>
              </a:ext>
            </a:extLst>
          </p:cNvPr>
          <p:cNvPicPr>
            <a:picLocks noChangeAspect="1"/>
          </p:cNvPicPr>
          <p:nvPr/>
        </p:nvPicPr>
        <p:blipFill>
          <a:blip r:embed="rId2"/>
          <a:stretch>
            <a:fillRect/>
          </a:stretch>
        </p:blipFill>
        <p:spPr>
          <a:xfrm>
            <a:off x="516579" y="3147851"/>
            <a:ext cx="5761219" cy="3243353"/>
          </a:xfrm>
          <a:prstGeom prst="rect">
            <a:avLst/>
          </a:prstGeom>
        </p:spPr>
      </p:pic>
      <p:pic>
        <p:nvPicPr>
          <p:cNvPr id="5" name="Slika 4">
            <a:extLst>
              <a:ext uri="{FF2B5EF4-FFF2-40B4-BE49-F238E27FC236}">
                <a16:creationId xmlns:a16="http://schemas.microsoft.com/office/drawing/2014/main" id="{99184972-8053-41C6-B916-1CFDA9EBE156}"/>
              </a:ext>
            </a:extLst>
          </p:cNvPr>
          <p:cNvPicPr>
            <a:picLocks noChangeAspect="1"/>
          </p:cNvPicPr>
          <p:nvPr/>
        </p:nvPicPr>
        <p:blipFill>
          <a:blip r:embed="rId3"/>
          <a:stretch>
            <a:fillRect/>
          </a:stretch>
        </p:blipFill>
        <p:spPr>
          <a:xfrm>
            <a:off x="6896190" y="2583403"/>
            <a:ext cx="3541910" cy="1993964"/>
          </a:xfrm>
          <a:prstGeom prst="rect">
            <a:avLst/>
          </a:prstGeom>
        </p:spPr>
      </p:pic>
      <p:pic>
        <p:nvPicPr>
          <p:cNvPr id="6" name="Slika 5">
            <a:extLst>
              <a:ext uri="{FF2B5EF4-FFF2-40B4-BE49-F238E27FC236}">
                <a16:creationId xmlns:a16="http://schemas.microsoft.com/office/drawing/2014/main" id="{83CCCFE4-3F7E-427C-A42B-778815B16B9B}"/>
              </a:ext>
            </a:extLst>
          </p:cNvPr>
          <p:cNvPicPr>
            <a:picLocks noChangeAspect="1"/>
          </p:cNvPicPr>
          <p:nvPr/>
        </p:nvPicPr>
        <p:blipFill>
          <a:blip r:embed="rId4"/>
          <a:stretch>
            <a:fillRect/>
          </a:stretch>
        </p:blipFill>
        <p:spPr>
          <a:xfrm>
            <a:off x="6896190" y="4788513"/>
            <a:ext cx="3541911" cy="1993965"/>
          </a:xfrm>
          <a:prstGeom prst="rect">
            <a:avLst/>
          </a:prstGeom>
        </p:spPr>
      </p:pic>
    </p:spTree>
    <p:extLst>
      <p:ext uri="{BB962C8B-B14F-4D97-AF65-F5344CB8AC3E}">
        <p14:creationId xmlns:p14="http://schemas.microsoft.com/office/powerpoint/2010/main" val="2831230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63F97C-7DEB-42C5-A9F2-4EFB45984E5C}"/>
              </a:ext>
            </a:extLst>
          </p:cNvPr>
          <p:cNvSpPr>
            <a:spLocks noGrp="1"/>
          </p:cNvSpPr>
          <p:nvPr>
            <p:ph type="title"/>
          </p:nvPr>
        </p:nvSpPr>
        <p:spPr/>
        <p:txBody>
          <a:bodyPr/>
          <a:lstStyle/>
          <a:p>
            <a:endParaRPr lang="hr-HR"/>
          </a:p>
        </p:txBody>
      </p:sp>
      <p:pic>
        <p:nvPicPr>
          <p:cNvPr id="4" name="Rezervirano mjesto sadržaja 3">
            <a:extLst>
              <a:ext uri="{FF2B5EF4-FFF2-40B4-BE49-F238E27FC236}">
                <a16:creationId xmlns:a16="http://schemas.microsoft.com/office/drawing/2014/main" id="{B2F9CE2D-E572-4499-B290-8B3408574C67}"/>
              </a:ext>
            </a:extLst>
          </p:cNvPr>
          <p:cNvPicPr>
            <a:picLocks noGrp="1" noChangeAspect="1"/>
          </p:cNvPicPr>
          <p:nvPr>
            <p:ph idx="1"/>
          </p:nvPr>
        </p:nvPicPr>
        <p:blipFill>
          <a:blip r:embed="rId2"/>
          <a:stretch>
            <a:fillRect/>
          </a:stretch>
        </p:blipFill>
        <p:spPr>
          <a:xfrm>
            <a:off x="1420429" y="248575"/>
            <a:ext cx="9154474" cy="5149391"/>
          </a:xfrm>
          <a:prstGeom prst="rect">
            <a:avLst/>
          </a:prstGeom>
        </p:spPr>
      </p:pic>
      <p:pic>
        <p:nvPicPr>
          <p:cNvPr id="5" name="Slika 4">
            <a:extLst>
              <a:ext uri="{FF2B5EF4-FFF2-40B4-BE49-F238E27FC236}">
                <a16:creationId xmlns:a16="http://schemas.microsoft.com/office/drawing/2014/main" id="{40B271C6-D863-433A-9540-0EB689C8F51F}"/>
              </a:ext>
            </a:extLst>
          </p:cNvPr>
          <p:cNvPicPr>
            <a:picLocks noChangeAspect="1"/>
          </p:cNvPicPr>
          <p:nvPr/>
        </p:nvPicPr>
        <p:blipFill>
          <a:blip r:embed="rId3"/>
          <a:stretch>
            <a:fillRect/>
          </a:stretch>
        </p:blipFill>
        <p:spPr>
          <a:xfrm>
            <a:off x="2194812" y="4676732"/>
            <a:ext cx="2946360" cy="2083614"/>
          </a:xfrm>
          <a:prstGeom prst="rect">
            <a:avLst/>
          </a:prstGeom>
        </p:spPr>
      </p:pic>
      <p:pic>
        <p:nvPicPr>
          <p:cNvPr id="6" name="Slika 5">
            <a:extLst>
              <a:ext uri="{FF2B5EF4-FFF2-40B4-BE49-F238E27FC236}">
                <a16:creationId xmlns:a16="http://schemas.microsoft.com/office/drawing/2014/main" id="{F896917D-0642-4CBD-BEE9-642CD5E170D5}"/>
              </a:ext>
            </a:extLst>
          </p:cNvPr>
          <p:cNvPicPr>
            <a:picLocks noChangeAspect="1"/>
          </p:cNvPicPr>
          <p:nvPr/>
        </p:nvPicPr>
        <p:blipFill>
          <a:blip r:embed="rId4"/>
          <a:stretch>
            <a:fillRect/>
          </a:stretch>
        </p:blipFill>
        <p:spPr>
          <a:xfrm>
            <a:off x="5841507" y="5052226"/>
            <a:ext cx="3466110" cy="1708119"/>
          </a:xfrm>
          <a:prstGeom prst="rect">
            <a:avLst/>
          </a:prstGeom>
        </p:spPr>
      </p:pic>
    </p:spTree>
    <p:extLst>
      <p:ext uri="{BB962C8B-B14F-4D97-AF65-F5344CB8AC3E}">
        <p14:creationId xmlns:p14="http://schemas.microsoft.com/office/powerpoint/2010/main" val="4075537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82201B-C13F-44A1-9971-604F6DCF0790}"/>
              </a:ext>
            </a:extLst>
          </p:cNvPr>
          <p:cNvSpPr>
            <a:spLocks noGrp="1"/>
          </p:cNvSpPr>
          <p:nvPr>
            <p:ph type="title"/>
          </p:nvPr>
        </p:nvSpPr>
        <p:spPr/>
        <p:txBody>
          <a:bodyPr>
            <a:noAutofit/>
          </a:bodyPr>
          <a:lstStyle/>
          <a:p>
            <a:r>
              <a:rPr lang="hr-HR" sz="2000" dirty="0"/>
              <a:t>SŠ HJ A.2.1. Učenik govori izlagačke tekstove u skladu sa svrhom i željenim učinkom na primatelja.</a:t>
            </a:r>
            <a:br>
              <a:rPr lang="hr-HR" sz="2000" dirty="0"/>
            </a:br>
            <a:br>
              <a:rPr lang="hr-HR" sz="2000" dirty="0"/>
            </a:br>
            <a:r>
              <a:rPr lang="hr-HR" sz="2000" dirty="0"/>
              <a:t>SŠ HJ A.2.2. Učenik sluša u skladu s određenom svrhom izlagačke tekstove različitih funkcionalnih stilova i oblika.</a:t>
            </a:r>
            <a:br>
              <a:rPr lang="hr-HR" sz="2000" dirty="0"/>
            </a:br>
            <a:endParaRPr lang="hr-HR" sz="2000" dirty="0"/>
          </a:p>
        </p:txBody>
      </p:sp>
      <p:pic>
        <p:nvPicPr>
          <p:cNvPr id="5" name="Rezervirano mjesto sadržaja 4">
            <a:extLst>
              <a:ext uri="{FF2B5EF4-FFF2-40B4-BE49-F238E27FC236}">
                <a16:creationId xmlns:a16="http://schemas.microsoft.com/office/drawing/2014/main" id="{82034B5C-40BD-4E08-A04C-EDD11F2C2FA7}"/>
              </a:ext>
            </a:extLst>
          </p:cNvPr>
          <p:cNvPicPr>
            <a:picLocks noGrp="1" noChangeAspect="1"/>
          </p:cNvPicPr>
          <p:nvPr>
            <p:ph idx="1"/>
          </p:nvPr>
        </p:nvPicPr>
        <p:blipFill>
          <a:blip r:embed="rId2"/>
          <a:stretch>
            <a:fillRect/>
          </a:stretch>
        </p:blipFill>
        <p:spPr>
          <a:xfrm>
            <a:off x="665825" y="2172086"/>
            <a:ext cx="5185263" cy="4171683"/>
          </a:xfrm>
          <a:prstGeom prst="rect">
            <a:avLst/>
          </a:prstGeom>
        </p:spPr>
      </p:pic>
      <p:pic>
        <p:nvPicPr>
          <p:cNvPr id="6" name="Slika 5">
            <a:extLst>
              <a:ext uri="{FF2B5EF4-FFF2-40B4-BE49-F238E27FC236}">
                <a16:creationId xmlns:a16="http://schemas.microsoft.com/office/drawing/2014/main" id="{F313D092-3095-4120-86FD-CC90C595209F}"/>
              </a:ext>
            </a:extLst>
          </p:cNvPr>
          <p:cNvPicPr>
            <a:picLocks noChangeAspect="1"/>
          </p:cNvPicPr>
          <p:nvPr/>
        </p:nvPicPr>
        <p:blipFill>
          <a:blip r:embed="rId3"/>
          <a:stretch>
            <a:fillRect/>
          </a:stretch>
        </p:blipFill>
        <p:spPr>
          <a:xfrm>
            <a:off x="6439893" y="2172087"/>
            <a:ext cx="4746726" cy="4171682"/>
          </a:xfrm>
          <a:prstGeom prst="rect">
            <a:avLst/>
          </a:prstGeom>
        </p:spPr>
      </p:pic>
    </p:spTree>
    <p:extLst>
      <p:ext uri="{BB962C8B-B14F-4D97-AF65-F5344CB8AC3E}">
        <p14:creationId xmlns:p14="http://schemas.microsoft.com/office/powerpoint/2010/main" val="3223144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D45B82-51D0-45C9-B5CA-57526E0C0B89}"/>
              </a:ext>
            </a:extLst>
          </p:cNvPr>
          <p:cNvSpPr>
            <a:spLocks noGrp="1"/>
          </p:cNvSpPr>
          <p:nvPr>
            <p:ph type="title"/>
          </p:nvPr>
        </p:nvSpPr>
        <p:spPr>
          <a:xfrm>
            <a:off x="1251678" y="382385"/>
            <a:ext cx="10178322" cy="1492132"/>
          </a:xfrm>
        </p:spPr>
        <p:txBody>
          <a:bodyPr>
            <a:normAutofit/>
          </a:bodyPr>
          <a:lstStyle/>
          <a:p>
            <a:r>
              <a:rPr lang="hr-HR" sz="6000" dirty="0"/>
              <a:t>Gledajte hrvatske filmove</a:t>
            </a:r>
          </a:p>
        </p:txBody>
      </p:sp>
      <p:sp>
        <p:nvSpPr>
          <p:cNvPr id="3" name="Rezervirano mjesto sadržaja 2">
            <a:extLst>
              <a:ext uri="{FF2B5EF4-FFF2-40B4-BE49-F238E27FC236}">
                <a16:creationId xmlns:a16="http://schemas.microsoft.com/office/drawing/2014/main" id="{769B5C64-39D9-4CF0-BC6F-A85B66BB2E40}"/>
              </a:ext>
            </a:extLst>
          </p:cNvPr>
          <p:cNvSpPr>
            <a:spLocks noGrp="1"/>
          </p:cNvSpPr>
          <p:nvPr>
            <p:ph idx="1"/>
          </p:nvPr>
        </p:nvSpPr>
        <p:spPr/>
        <p:txBody>
          <a:bodyPr>
            <a:normAutofit/>
          </a:bodyPr>
          <a:lstStyle/>
          <a:p>
            <a:pPr marL="0" indent="0">
              <a:buNone/>
            </a:pPr>
            <a:r>
              <a:rPr lang="hr-HR" sz="6000" dirty="0"/>
              <a:t>                  </a:t>
            </a:r>
            <a:r>
              <a:rPr lang="hr-HR" sz="6600" dirty="0"/>
              <a:t>Hvala!</a:t>
            </a:r>
          </a:p>
        </p:txBody>
      </p:sp>
    </p:spTree>
    <p:extLst>
      <p:ext uri="{BB962C8B-B14F-4D97-AF65-F5344CB8AC3E}">
        <p14:creationId xmlns:p14="http://schemas.microsoft.com/office/powerpoint/2010/main" val="203425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93B0B1E-D613-4E51-94A2-549E3F484E0F}"/>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23A5858D-E41D-4994-8927-24006B56ECED}"/>
              </a:ext>
            </a:extLst>
          </p:cNvPr>
          <p:cNvSpPr>
            <a:spLocks noGrp="1"/>
          </p:cNvSpPr>
          <p:nvPr>
            <p:ph idx="1"/>
          </p:nvPr>
        </p:nvSpPr>
        <p:spPr/>
        <p:txBody>
          <a:bodyPr>
            <a:normAutofit/>
          </a:bodyPr>
          <a:lstStyle/>
          <a:p>
            <a:r>
              <a:rPr lang="hr-HR" sz="3600" dirty="0"/>
              <a:t>ishod C. Kultura i mediji</a:t>
            </a:r>
          </a:p>
          <a:p>
            <a:r>
              <a:rPr lang="hr-HR" sz="3600" dirty="0"/>
              <a:t>audiovizualni sadržaji</a:t>
            </a:r>
          </a:p>
          <a:p>
            <a:r>
              <a:rPr lang="hr-HR" sz="3600" dirty="0"/>
              <a:t>kratkometražni film</a:t>
            </a:r>
          </a:p>
        </p:txBody>
      </p:sp>
      <p:pic>
        <p:nvPicPr>
          <p:cNvPr id="5" name="Grafika 4" descr="Filmska vrpca">
            <a:extLst>
              <a:ext uri="{FF2B5EF4-FFF2-40B4-BE49-F238E27FC236}">
                <a16:creationId xmlns:a16="http://schemas.microsoft.com/office/drawing/2014/main" id="{E4805E20-5FDA-478E-93B6-9EA0BE95F2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04280" y="265591"/>
            <a:ext cx="1725720" cy="1725720"/>
          </a:xfrm>
          <a:prstGeom prst="rect">
            <a:avLst/>
          </a:prstGeom>
        </p:spPr>
      </p:pic>
    </p:spTree>
    <p:extLst>
      <p:ext uri="{BB962C8B-B14F-4D97-AF65-F5344CB8AC3E}">
        <p14:creationId xmlns:p14="http://schemas.microsoft.com/office/powerpoint/2010/main" val="3575711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3C0262D-24C8-4C11-8AE2-BA7CE97E311B}"/>
              </a:ext>
            </a:extLst>
          </p:cNvPr>
          <p:cNvSpPr>
            <a:spLocks noGrp="1"/>
          </p:cNvSpPr>
          <p:nvPr>
            <p:ph type="title"/>
          </p:nvPr>
        </p:nvSpPr>
        <p:spPr/>
        <p:txBody>
          <a:bodyPr/>
          <a:lstStyle/>
          <a:p>
            <a:r>
              <a:rPr lang="hr-HR" dirty="0"/>
              <a:t>Kratkometražni film   </a:t>
            </a:r>
          </a:p>
        </p:txBody>
      </p:sp>
      <p:sp>
        <p:nvSpPr>
          <p:cNvPr id="3" name="Rezervirano mjesto sadržaja 2">
            <a:extLst>
              <a:ext uri="{FF2B5EF4-FFF2-40B4-BE49-F238E27FC236}">
                <a16:creationId xmlns:a16="http://schemas.microsoft.com/office/drawing/2014/main" id="{AE93AB3C-24A3-4D89-8B71-CC43B7FFA536}"/>
              </a:ext>
            </a:extLst>
          </p:cNvPr>
          <p:cNvSpPr>
            <a:spLocks noGrp="1"/>
          </p:cNvSpPr>
          <p:nvPr>
            <p:ph idx="1"/>
          </p:nvPr>
        </p:nvSpPr>
        <p:spPr/>
        <p:txBody>
          <a:bodyPr/>
          <a:lstStyle/>
          <a:p>
            <a:pPr marL="0" indent="0">
              <a:buNone/>
            </a:pPr>
            <a:r>
              <a:rPr lang="hr-HR" dirty="0"/>
              <a:t>„(…) film relativno kraće duljine. U razdoblju od prvih petnaestak godina po pojavi kinematografije gotovo svi su filmovi, iz današnje perspektive, bili kraćega trajanja (→ trajanje filma) — do 10 min, </a:t>
            </a:r>
            <a:r>
              <a:rPr lang="hr-HR" dirty="0" err="1"/>
              <a:t>odn</a:t>
            </a:r>
            <a:r>
              <a:rPr lang="hr-HR" dirty="0"/>
              <a:t>. od (jedva) jedne → role. Sâm pojam kratkometražni film nastaje tek kad se vodeće kinematografije, uoči i tokom I </a:t>
            </a:r>
            <a:r>
              <a:rPr lang="hr-HR" dirty="0" err="1"/>
              <a:t>svj</a:t>
            </a:r>
            <a:r>
              <a:rPr lang="hr-HR" dirty="0"/>
              <a:t>. rata, počinju orijentirati na proizvodnju dugometražnih, → cjelovečernjih filmova, pa se otada kratkometražnim smatra svaki film trajanja do 15 min. Nakon rata, osobito u </a:t>
            </a:r>
            <a:r>
              <a:rPr lang="hr-HR" dirty="0" err="1"/>
              <a:t>zv</a:t>
            </a:r>
            <a:r>
              <a:rPr lang="hr-HR" dirty="0"/>
              <a:t>. razdoblju (kad se duljina </a:t>
            </a:r>
            <a:r>
              <a:rPr lang="hr-HR" dirty="0" err="1"/>
              <a:t>igr</a:t>
            </a:r>
            <a:r>
              <a:rPr lang="hr-HR" dirty="0"/>
              <a:t>. filmova u globalu povećala), kao kratkometražni se, prema </a:t>
            </a:r>
            <a:r>
              <a:rPr lang="hr-HR" dirty="0" err="1"/>
              <a:t>međunar</a:t>
            </a:r>
            <a:r>
              <a:rPr lang="hr-HR" dirty="0"/>
              <a:t>. standardima, tretiraju svi filmovi u trajanju do 30 min (dok se filmovi od 30 do aproksimativno 60 min tretiraju kao </a:t>
            </a:r>
            <a:r>
              <a:rPr lang="hr-HR" dirty="0" err="1"/>
              <a:t>srednjometražni</a:t>
            </a:r>
            <a:r>
              <a:rPr lang="hr-HR" dirty="0"/>
              <a:t>).”</a:t>
            </a:r>
          </a:p>
          <a:p>
            <a:pPr marL="0" indent="0">
              <a:buNone/>
            </a:pPr>
            <a:r>
              <a:rPr lang="hr-HR" sz="1100" dirty="0"/>
              <a:t>KRATKOMETRAŽNI FILM. </a:t>
            </a:r>
            <a:r>
              <a:rPr lang="hr-HR" sz="1600" dirty="0"/>
              <a:t>Filmska enciklopedija, mrežno izdanje. Leksikografski zavod Miroslav Krleža</a:t>
            </a:r>
            <a:r>
              <a:rPr lang="hr-HR" sz="1100" dirty="0"/>
              <a:t>, 2019. </a:t>
            </a:r>
            <a:r>
              <a:rPr lang="hr-HR" sz="1100" dirty="0" err="1"/>
              <a:t>Pristupljeno</a:t>
            </a:r>
            <a:r>
              <a:rPr lang="hr-HR" sz="1100" dirty="0"/>
              <a:t> 4.1.2023. &lt;http://filmska.lzmk.hr/Natuknica.aspx?ID=2825&gt;.</a:t>
            </a:r>
          </a:p>
        </p:txBody>
      </p:sp>
      <p:pic>
        <p:nvPicPr>
          <p:cNvPr id="5" name="Grafika 4" descr="Filmski kolut">
            <a:extLst>
              <a:ext uri="{FF2B5EF4-FFF2-40B4-BE49-F238E27FC236}">
                <a16:creationId xmlns:a16="http://schemas.microsoft.com/office/drawing/2014/main" id="{7C517477-7059-494A-88A8-AA953B0382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31405" y="382385"/>
            <a:ext cx="1312416" cy="1312416"/>
          </a:xfrm>
          <a:prstGeom prst="rect">
            <a:avLst/>
          </a:prstGeom>
        </p:spPr>
      </p:pic>
    </p:spTree>
    <p:extLst>
      <p:ext uri="{BB962C8B-B14F-4D97-AF65-F5344CB8AC3E}">
        <p14:creationId xmlns:p14="http://schemas.microsoft.com/office/powerpoint/2010/main" val="3243338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904A956-1A7B-48A1-98E5-C3D259CC6929}"/>
              </a:ext>
            </a:extLst>
          </p:cNvPr>
          <p:cNvSpPr>
            <a:spLocks noGrp="1"/>
          </p:cNvSpPr>
          <p:nvPr>
            <p:ph type="title"/>
          </p:nvPr>
        </p:nvSpPr>
        <p:spPr/>
        <p:txBody>
          <a:bodyPr/>
          <a:lstStyle/>
          <a:p>
            <a:r>
              <a:rPr lang="hr-HR" dirty="0"/>
              <a:t>Zašto kratkometražni film?</a:t>
            </a:r>
          </a:p>
        </p:txBody>
      </p:sp>
      <p:pic>
        <p:nvPicPr>
          <p:cNvPr id="4" name="Rezervirano mjesto sadržaja 3">
            <a:extLst>
              <a:ext uri="{FF2B5EF4-FFF2-40B4-BE49-F238E27FC236}">
                <a16:creationId xmlns:a16="http://schemas.microsoft.com/office/drawing/2014/main" id="{6D9C7C1E-F54E-4481-8F63-F6F30F73EC34}"/>
              </a:ext>
            </a:extLst>
          </p:cNvPr>
          <p:cNvPicPr>
            <a:picLocks noGrp="1" noChangeAspect="1"/>
          </p:cNvPicPr>
          <p:nvPr>
            <p:ph idx="1"/>
          </p:nvPr>
        </p:nvPicPr>
        <p:blipFill rotWithShape="1">
          <a:blip r:embed="rId2"/>
          <a:srcRect l="14976" t="9962" r="9139" b="17291"/>
          <a:stretch/>
        </p:blipFill>
        <p:spPr>
          <a:xfrm>
            <a:off x="1775534" y="1380477"/>
            <a:ext cx="8220722" cy="2641107"/>
          </a:xfrm>
          <a:prstGeom prst="rect">
            <a:avLst/>
          </a:prstGeom>
        </p:spPr>
      </p:pic>
      <p:pic>
        <p:nvPicPr>
          <p:cNvPr id="5" name="Slika 4">
            <a:extLst>
              <a:ext uri="{FF2B5EF4-FFF2-40B4-BE49-F238E27FC236}">
                <a16:creationId xmlns:a16="http://schemas.microsoft.com/office/drawing/2014/main" id="{CCF91259-567B-4AD7-8733-D1D43373B360}"/>
              </a:ext>
            </a:extLst>
          </p:cNvPr>
          <p:cNvPicPr>
            <a:picLocks noChangeAspect="1"/>
          </p:cNvPicPr>
          <p:nvPr/>
        </p:nvPicPr>
        <p:blipFill rotWithShape="1">
          <a:blip r:embed="rId3"/>
          <a:srcRect l="8318" t="10262" r="11280" b="9545"/>
          <a:stretch/>
        </p:blipFill>
        <p:spPr>
          <a:xfrm>
            <a:off x="2654424" y="4289260"/>
            <a:ext cx="6693762" cy="2475243"/>
          </a:xfrm>
          <a:prstGeom prst="rect">
            <a:avLst/>
          </a:prstGeom>
        </p:spPr>
      </p:pic>
    </p:spTree>
    <p:extLst>
      <p:ext uri="{BB962C8B-B14F-4D97-AF65-F5344CB8AC3E}">
        <p14:creationId xmlns:p14="http://schemas.microsoft.com/office/powerpoint/2010/main" val="759826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2B78D72-6679-4B52-BF4C-5BE22C722BDF}"/>
              </a:ext>
            </a:extLst>
          </p:cNvPr>
          <p:cNvSpPr>
            <a:spLocks noGrp="1"/>
          </p:cNvSpPr>
          <p:nvPr>
            <p:ph type="title"/>
          </p:nvPr>
        </p:nvSpPr>
        <p:spPr/>
        <p:txBody>
          <a:bodyPr/>
          <a:lstStyle/>
          <a:p>
            <a:r>
              <a:rPr lang="hr-HR" dirty="0"/>
              <a:t>Gdje pronaći filmove za nastavu?</a:t>
            </a:r>
          </a:p>
        </p:txBody>
      </p:sp>
      <p:sp>
        <p:nvSpPr>
          <p:cNvPr id="3" name="Rezervirano mjesto sadržaja 2">
            <a:extLst>
              <a:ext uri="{FF2B5EF4-FFF2-40B4-BE49-F238E27FC236}">
                <a16:creationId xmlns:a16="http://schemas.microsoft.com/office/drawing/2014/main" id="{71030BFE-5D8B-4239-ADCE-F8899B20427E}"/>
              </a:ext>
            </a:extLst>
          </p:cNvPr>
          <p:cNvSpPr>
            <a:spLocks noGrp="1"/>
          </p:cNvSpPr>
          <p:nvPr>
            <p:ph idx="1"/>
          </p:nvPr>
        </p:nvSpPr>
        <p:spPr/>
        <p:txBody>
          <a:bodyPr/>
          <a:lstStyle/>
          <a:p>
            <a:r>
              <a:rPr lang="hr-HR" dirty="0">
                <a:hlinkClick r:id="rId2"/>
              </a:rPr>
              <a:t>https://www.croatian.film/hr/</a:t>
            </a:r>
            <a:endParaRPr lang="hr-HR" dirty="0"/>
          </a:p>
          <a:p>
            <a:endParaRPr lang="hr-HR" dirty="0"/>
          </a:p>
          <a:p>
            <a:pPr marL="0" indent="0">
              <a:buNone/>
            </a:pPr>
            <a:endParaRPr lang="hr-HR" dirty="0"/>
          </a:p>
        </p:txBody>
      </p:sp>
      <p:pic>
        <p:nvPicPr>
          <p:cNvPr id="4" name="Slika 3">
            <a:extLst>
              <a:ext uri="{FF2B5EF4-FFF2-40B4-BE49-F238E27FC236}">
                <a16:creationId xmlns:a16="http://schemas.microsoft.com/office/drawing/2014/main" id="{CBE8B9BE-E2A8-4F5C-BACE-044A3F5752EC}"/>
              </a:ext>
            </a:extLst>
          </p:cNvPr>
          <p:cNvPicPr>
            <a:picLocks noChangeAspect="1"/>
          </p:cNvPicPr>
          <p:nvPr/>
        </p:nvPicPr>
        <p:blipFill>
          <a:blip r:embed="rId3"/>
          <a:stretch>
            <a:fillRect/>
          </a:stretch>
        </p:blipFill>
        <p:spPr>
          <a:xfrm>
            <a:off x="2290439" y="3079564"/>
            <a:ext cx="7506466" cy="3330114"/>
          </a:xfrm>
          <a:prstGeom prst="rect">
            <a:avLst/>
          </a:prstGeom>
        </p:spPr>
      </p:pic>
    </p:spTree>
    <p:extLst>
      <p:ext uri="{BB962C8B-B14F-4D97-AF65-F5344CB8AC3E}">
        <p14:creationId xmlns:p14="http://schemas.microsoft.com/office/powerpoint/2010/main" val="3261812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45C56E0-71C8-46CE-9A88-BD9EA045A304}"/>
              </a:ext>
            </a:extLst>
          </p:cNvPr>
          <p:cNvSpPr>
            <a:spLocks noGrp="1"/>
          </p:cNvSpPr>
          <p:nvPr>
            <p:ph type="title"/>
          </p:nvPr>
        </p:nvSpPr>
        <p:spPr/>
        <p:txBody>
          <a:bodyPr/>
          <a:lstStyle/>
          <a:p>
            <a:endParaRPr lang="hr-HR"/>
          </a:p>
        </p:txBody>
      </p:sp>
      <p:pic>
        <p:nvPicPr>
          <p:cNvPr id="4" name="Rezervirano mjesto sadržaja 3">
            <a:extLst>
              <a:ext uri="{FF2B5EF4-FFF2-40B4-BE49-F238E27FC236}">
                <a16:creationId xmlns:a16="http://schemas.microsoft.com/office/drawing/2014/main" id="{0A326535-C840-4E66-B854-83D767528149}"/>
              </a:ext>
            </a:extLst>
          </p:cNvPr>
          <p:cNvPicPr>
            <a:picLocks noGrp="1" noChangeAspect="1"/>
          </p:cNvPicPr>
          <p:nvPr>
            <p:ph idx="1"/>
          </p:nvPr>
        </p:nvPicPr>
        <p:blipFill>
          <a:blip r:embed="rId2"/>
          <a:stretch>
            <a:fillRect/>
          </a:stretch>
        </p:blipFill>
        <p:spPr>
          <a:xfrm>
            <a:off x="934896" y="1029810"/>
            <a:ext cx="10495104" cy="5202315"/>
          </a:xfrm>
          <a:prstGeom prst="rect">
            <a:avLst/>
          </a:prstGeom>
        </p:spPr>
      </p:pic>
    </p:spTree>
    <p:extLst>
      <p:ext uri="{BB962C8B-B14F-4D97-AF65-F5344CB8AC3E}">
        <p14:creationId xmlns:p14="http://schemas.microsoft.com/office/powerpoint/2010/main" val="2784720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F36425-52F8-4CAC-ABA7-9EFA1957EDC2}"/>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0AA17489-3F75-439D-8D3A-5E40E11AF11E}"/>
              </a:ext>
            </a:extLst>
          </p:cNvPr>
          <p:cNvSpPr>
            <a:spLocks noGrp="1"/>
          </p:cNvSpPr>
          <p:nvPr>
            <p:ph idx="1"/>
          </p:nvPr>
        </p:nvSpPr>
        <p:spPr/>
        <p:txBody>
          <a:bodyPr/>
          <a:lstStyle/>
          <a:p>
            <a:r>
              <a:rPr lang="hr-HR" dirty="0"/>
              <a:t>Hrvatski audiovizualni centar – online maraton kratkometražnoga filma</a:t>
            </a:r>
          </a:p>
          <a:p>
            <a:r>
              <a:rPr lang="hr-HR" dirty="0">
                <a:hlinkClick r:id="rId2"/>
              </a:rPr>
              <a:t>https://havc.hr/</a:t>
            </a:r>
            <a:endParaRPr lang="hr-HR" dirty="0"/>
          </a:p>
          <a:p>
            <a:pPr marL="0" indent="0">
              <a:buNone/>
            </a:pPr>
            <a:endParaRPr lang="hr-HR" dirty="0"/>
          </a:p>
          <a:p>
            <a:pPr marL="0" indent="0">
              <a:buNone/>
            </a:pPr>
            <a:endParaRPr lang="hr-HR" dirty="0"/>
          </a:p>
        </p:txBody>
      </p:sp>
      <p:pic>
        <p:nvPicPr>
          <p:cNvPr id="5" name="Slika 4">
            <a:extLst>
              <a:ext uri="{FF2B5EF4-FFF2-40B4-BE49-F238E27FC236}">
                <a16:creationId xmlns:a16="http://schemas.microsoft.com/office/drawing/2014/main" id="{40813F0E-AA96-44BC-B64A-E875AC2723A8}"/>
              </a:ext>
            </a:extLst>
          </p:cNvPr>
          <p:cNvPicPr>
            <a:picLocks noChangeAspect="1"/>
          </p:cNvPicPr>
          <p:nvPr/>
        </p:nvPicPr>
        <p:blipFill rotWithShape="1">
          <a:blip r:embed="rId3"/>
          <a:srcRect l="8758" t="6422"/>
          <a:stretch/>
        </p:blipFill>
        <p:spPr>
          <a:xfrm>
            <a:off x="951576" y="3604016"/>
            <a:ext cx="5206568" cy="2687060"/>
          </a:xfrm>
          <a:prstGeom prst="rect">
            <a:avLst/>
          </a:prstGeom>
        </p:spPr>
      </p:pic>
      <p:pic>
        <p:nvPicPr>
          <p:cNvPr id="6" name="Slika 5">
            <a:extLst>
              <a:ext uri="{FF2B5EF4-FFF2-40B4-BE49-F238E27FC236}">
                <a16:creationId xmlns:a16="http://schemas.microsoft.com/office/drawing/2014/main" id="{DB590D80-A723-47B3-87CC-6A6813C338D5}"/>
              </a:ext>
            </a:extLst>
          </p:cNvPr>
          <p:cNvPicPr>
            <a:picLocks noChangeAspect="1"/>
          </p:cNvPicPr>
          <p:nvPr/>
        </p:nvPicPr>
        <p:blipFill>
          <a:blip r:embed="rId4"/>
          <a:stretch>
            <a:fillRect/>
          </a:stretch>
        </p:blipFill>
        <p:spPr>
          <a:xfrm>
            <a:off x="6340839" y="3616473"/>
            <a:ext cx="5378278" cy="2674603"/>
          </a:xfrm>
          <a:prstGeom prst="rect">
            <a:avLst/>
          </a:prstGeom>
        </p:spPr>
      </p:pic>
    </p:spTree>
    <p:extLst>
      <p:ext uri="{BB962C8B-B14F-4D97-AF65-F5344CB8AC3E}">
        <p14:creationId xmlns:p14="http://schemas.microsoft.com/office/powerpoint/2010/main" val="336131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DAAE82F-39A0-4C5C-8F4F-0013DA6DADC8}"/>
              </a:ext>
            </a:extLst>
          </p:cNvPr>
          <p:cNvSpPr>
            <a:spLocks noGrp="1"/>
          </p:cNvSpPr>
          <p:nvPr>
            <p:ph type="title"/>
          </p:nvPr>
        </p:nvSpPr>
        <p:spPr/>
        <p:txBody>
          <a:bodyPr/>
          <a:lstStyle/>
          <a:p>
            <a:r>
              <a:rPr lang="pl-PL" dirty="0"/>
              <a:t>Gdje pronaći filmove za nastavu?</a:t>
            </a:r>
            <a:endParaRPr lang="hr-HR" dirty="0"/>
          </a:p>
        </p:txBody>
      </p:sp>
      <p:sp>
        <p:nvSpPr>
          <p:cNvPr id="3" name="Rezervirano mjesto sadržaja 2">
            <a:extLst>
              <a:ext uri="{FF2B5EF4-FFF2-40B4-BE49-F238E27FC236}">
                <a16:creationId xmlns:a16="http://schemas.microsoft.com/office/drawing/2014/main" id="{19AF14A1-F26A-496A-B89E-599E35A9ED70}"/>
              </a:ext>
            </a:extLst>
          </p:cNvPr>
          <p:cNvSpPr>
            <a:spLocks noGrp="1"/>
          </p:cNvSpPr>
          <p:nvPr>
            <p:ph idx="1"/>
          </p:nvPr>
        </p:nvSpPr>
        <p:spPr/>
        <p:txBody>
          <a:bodyPr/>
          <a:lstStyle/>
          <a:p>
            <a:r>
              <a:rPr lang="hr-HR" dirty="0"/>
              <a:t>Hrvatski filmski savez - </a:t>
            </a:r>
            <a:r>
              <a:rPr lang="hr-HR" dirty="0">
                <a:hlinkClick r:id="rId2"/>
              </a:rPr>
              <a:t>http://www.hfs.hr/</a:t>
            </a:r>
            <a:endParaRPr lang="hr-HR" dirty="0"/>
          </a:p>
          <a:p>
            <a:pPr marL="0" indent="0">
              <a:buNone/>
            </a:pPr>
            <a:r>
              <a:rPr lang="hr-HR" dirty="0"/>
              <a:t>   </a:t>
            </a:r>
            <a:r>
              <a:rPr lang="hr-HR" dirty="0">
                <a:hlinkClick r:id="rId3"/>
              </a:rPr>
              <a:t>https://vimeo.com/hrvatskifilmskisavez</a:t>
            </a:r>
            <a:endParaRPr lang="hr-HR" dirty="0"/>
          </a:p>
          <a:p>
            <a:pPr marL="0" indent="0">
              <a:buNone/>
            </a:pPr>
            <a:endParaRPr lang="hr-HR" dirty="0"/>
          </a:p>
          <a:p>
            <a:pPr marL="0" indent="0">
              <a:buNone/>
            </a:pPr>
            <a:endParaRPr lang="hr-HR" dirty="0"/>
          </a:p>
        </p:txBody>
      </p:sp>
      <p:pic>
        <p:nvPicPr>
          <p:cNvPr id="4" name="Slika 3">
            <a:extLst>
              <a:ext uri="{FF2B5EF4-FFF2-40B4-BE49-F238E27FC236}">
                <a16:creationId xmlns:a16="http://schemas.microsoft.com/office/drawing/2014/main" id="{1F60E425-5D0E-4DE2-B4B7-279BDA27D120}"/>
              </a:ext>
            </a:extLst>
          </p:cNvPr>
          <p:cNvPicPr>
            <a:picLocks noChangeAspect="1"/>
          </p:cNvPicPr>
          <p:nvPr/>
        </p:nvPicPr>
        <p:blipFill rotWithShape="1">
          <a:blip r:embed="rId4"/>
          <a:srcRect l="7013" r="10380" b="3921"/>
          <a:stretch/>
        </p:blipFill>
        <p:spPr>
          <a:xfrm>
            <a:off x="1087944" y="3429000"/>
            <a:ext cx="5008056" cy="2862076"/>
          </a:xfrm>
          <a:prstGeom prst="rect">
            <a:avLst/>
          </a:prstGeom>
        </p:spPr>
      </p:pic>
      <p:pic>
        <p:nvPicPr>
          <p:cNvPr id="5" name="Slika 4">
            <a:extLst>
              <a:ext uri="{FF2B5EF4-FFF2-40B4-BE49-F238E27FC236}">
                <a16:creationId xmlns:a16="http://schemas.microsoft.com/office/drawing/2014/main" id="{F18791A1-7CB1-414F-B2C9-ACD4219AB380}"/>
              </a:ext>
            </a:extLst>
          </p:cNvPr>
          <p:cNvPicPr>
            <a:picLocks noChangeAspect="1"/>
          </p:cNvPicPr>
          <p:nvPr/>
        </p:nvPicPr>
        <p:blipFill rotWithShape="1">
          <a:blip r:embed="rId5"/>
          <a:srcRect l="1965" r="2498" b="677"/>
          <a:stretch/>
        </p:blipFill>
        <p:spPr>
          <a:xfrm>
            <a:off x="6259734" y="3543320"/>
            <a:ext cx="5591719" cy="2747756"/>
          </a:xfrm>
          <a:prstGeom prst="rect">
            <a:avLst/>
          </a:prstGeom>
        </p:spPr>
      </p:pic>
    </p:spTree>
    <p:extLst>
      <p:ext uri="{BB962C8B-B14F-4D97-AF65-F5344CB8AC3E}">
        <p14:creationId xmlns:p14="http://schemas.microsoft.com/office/powerpoint/2010/main" val="158513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AA4CD74-17D8-45D0-953D-9D563543F0A6}"/>
              </a:ext>
            </a:extLst>
          </p:cNvPr>
          <p:cNvSpPr>
            <a:spLocks noGrp="1"/>
          </p:cNvSpPr>
          <p:nvPr>
            <p:ph type="title"/>
          </p:nvPr>
        </p:nvSpPr>
        <p:spPr/>
        <p:txBody>
          <a:bodyPr>
            <a:normAutofit/>
          </a:bodyPr>
          <a:lstStyle/>
          <a:p>
            <a:r>
              <a:rPr lang="hr-HR" sz="4400" dirty="0"/>
              <a:t>Kako pratiti što je novo u svijetu hrvatskoga kratkometražnog filma?</a:t>
            </a:r>
          </a:p>
        </p:txBody>
      </p:sp>
      <p:sp>
        <p:nvSpPr>
          <p:cNvPr id="3" name="Rezervirano mjesto sadržaja 2">
            <a:extLst>
              <a:ext uri="{FF2B5EF4-FFF2-40B4-BE49-F238E27FC236}">
                <a16:creationId xmlns:a16="http://schemas.microsoft.com/office/drawing/2014/main" id="{0A5BFDB4-E8D8-4FF4-8300-102A54437A11}"/>
              </a:ext>
            </a:extLst>
          </p:cNvPr>
          <p:cNvSpPr>
            <a:spLocks noGrp="1"/>
          </p:cNvSpPr>
          <p:nvPr>
            <p:ph idx="1"/>
          </p:nvPr>
        </p:nvSpPr>
        <p:spPr>
          <a:xfrm>
            <a:off x="1251678" y="2024109"/>
            <a:ext cx="10178322" cy="3855483"/>
          </a:xfrm>
        </p:spPr>
        <p:txBody>
          <a:bodyPr>
            <a:normAutofit/>
          </a:bodyPr>
          <a:lstStyle/>
          <a:p>
            <a:r>
              <a:rPr lang="hr-HR" sz="2400" b="1" dirty="0"/>
              <a:t>Filmska runda </a:t>
            </a:r>
            <a:r>
              <a:rPr lang="hr-HR" sz="2400" dirty="0"/>
              <a:t>– revija hrvatskih kratkih filmova – održava se svake godine u Osijeku</a:t>
            </a:r>
          </a:p>
          <a:p>
            <a:pPr marL="0" indent="0">
              <a:buNone/>
            </a:pPr>
            <a:endParaRPr lang="hr-HR" sz="2400" dirty="0"/>
          </a:p>
        </p:txBody>
      </p:sp>
      <p:pic>
        <p:nvPicPr>
          <p:cNvPr id="4" name="Slika 3">
            <a:extLst>
              <a:ext uri="{FF2B5EF4-FFF2-40B4-BE49-F238E27FC236}">
                <a16:creationId xmlns:a16="http://schemas.microsoft.com/office/drawing/2014/main" id="{E80E03A9-5C33-4E32-AADE-90C5A6454400}"/>
              </a:ext>
            </a:extLst>
          </p:cNvPr>
          <p:cNvPicPr>
            <a:picLocks noChangeAspect="1"/>
          </p:cNvPicPr>
          <p:nvPr/>
        </p:nvPicPr>
        <p:blipFill rotWithShape="1">
          <a:blip r:embed="rId2"/>
          <a:srcRect r="4540" b="414"/>
          <a:stretch/>
        </p:blipFill>
        <p:spPr>
          <a:xfrm>
            <a:off x="872195" y="3186601"/>
            <a:ext cx="5468644" cy="2692991"/>
          </a:xfrm>
          <a:prstGeom prst="rect">
            <a:avLst/>
          </a:prstGeom>
        </p:spPr>
      </p:pic>
      <p:pic>
        <p:nvPicPr>
          <p:cNvPr id="5" name="Slika 4">
            <a:extLst>
              <a:ext uri="{FF2B5EF4-FFF2-40B4-BE49-F238E27FC236}">
                <a16:creationId xmlns:a16="http://schemas.microsoft.com/office/drawing/2014/main" id="{9368323A-0670-4FBA-AEC9-A4DBFF6C2BF3}"/>
              </a:ext>
            </a:extLst>
          </p:cNvPr>
          <p:cNvPicPr>
            <a:picLocks noChangeAspect="1"/>
          </p:cNvPicPr>
          <p:nvPr/>
        </p:nvPicPr>
        <p:blipFill rotWithShape="1">
          <a:blip r:embed="rId3"/>
          <a:srcRect l="2234" r="2440" b="-715"/>
          <a:stretch/>
        </p:blipFill>
        <p:spPr>
          <a:xfrm>
            <a:off x="6516210" y="3881727"/>
            <a:ext cx="5468644" cy="2855156"/>
          </a:xfrm>
          <a:prstGeom prst="rect">
            <a:avLst/>
          </a:prstGeom>
        </p:spPr>
      </p:pic>
    </p:spTree>
    <p:extLst>
      <p:ext uri="{BB962C8B-B14F-4D97-AF65-F5344CB8AC3E}">
        <p14:creationId xmlns:p14="http://schemas.microsoft.com/office/powerpoint/2010/main" val="2552595869"/>
      </p:ext>
    </p:extLst>
  </p:cSld>
  <p:clrMapOvr>
    <a:masterClrMapping/>
  </p:clrMapOvr>
</p:sld>
</file>

<file path=ppt/theme/theme1.xml><?xml version="1.0" encoding="utf-8"?>
<a:theme xmlns:a="http://schemas.openxmlformats.org/drawingml/2006/main" name="Značka">
  <a:themeElements>
    <a:clrScheme name="Medij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TM10001106[[fn=Značka]]</Template>
  <TotalTime>205</TotalTime>
  <Words>779</Words>
  <Application>Microsoft Office PowerPoint</Application>
  <PresentationFormat>Široki zaslon</PresentationFormat>
  <Paragraphs>54</Paragraphs>
  <Slides>19</Slides>
  <Notes>0</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19</vt:i4>
      </vt:variant>
    </vt:vector>
  </HeadingPairs>
  <TitlesOfParts>
    <vt:vector size="23" baseType="lpstr">
      <vt:lpstr>Arial</vt:lpstr>
      <vt:lpstr>Gill Sans MT</vt:lpstr>
      <vt:lpstr>Impact</vt:lpstr>
      <vt:lpstr>Značka</vt:lpstr>
      <vt:lpstr>Film u nastavi hrvatskoga jezika</vt:lpstr>
      <vt:lpstr>PowerPoint prezentacija</vt:lpstr>
      <vt:lpstr>Kratkometražni film   </vt:lpstr>
      <vt:lpstr>Zašto kratkometražni film?</vt:lpstr>
      <vt:lpstr>Gdje pronaći filmove za nastavu?</vt:lpstr>
      <vt:lpstr>PowerPoint prezentacija</vt:lpstr>
      <vt:lpstr>PowerPoint prezentacija</vt:lpstr>
      <vt:lpstr>Gdje pronaći filmove za nastavu?</vt:lpstr>
      <vt:lpstr>Kako pratiti što je novo u svijetu hrvatskoga kratkometražnog filma?</vt:lpstr>
      <vt:lpstr>Prijedlozi za gledanje</vt:lpstr>
      <vt:lpstr>Prijedlozi za gledanje</vt:lpstr>
      <vt:lpstr>Primjeri dobre prakse</vt:lpstr>
      <vt:lpstr>PowerPoint prezentacija</vt:lpstr>
      <vt:lpstr>4. razred, SŠ HJ C.4.1.Učenik kritički procjenjuje utjecaj medijskih tekstova na doživljaj stvarnosti i oblikovanje identiteta primatelja.</vt:lpstr>
      <vt:lpstr>Primjeri dobre prakse</vt:lpstr>
      <vt:lpstr>2. razred, ideali silni, vječiti</vt:lpstr>
      <vt:lpstr>PowerPoint prezentacija</vt:lpstr>
      <vt:lpstr>SŠ HJ A.2.1. Učenik govori izlagačke tekstove u skladu sa svrhom i željenim učinkom na primatelja.  SŠ HJ A.2.2. Učenik sluša u skladu s određenom svrhom izlagačke tekstove različitih funkcionalnih stilova i oblika. </vt:lpstr>
      <vt:lpstr>Gledajte hrvatske filmove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Film u nastavi hrvatskoga jezika</dc:title>
  <dc:creator>Profesor</dc:creator>
  <cp:lastModifiedBy>Marija Klasić</cp:lastModifiedBy>
  <cp:revision>31</cp:revision>
  <dcterms:created xsi:type="dcterms:W3CDTF">2023-01-04T10:33:05Z</dcterms:created>
  <dcterms:modified xsi:type="dcterms:W3CDTF">2023-03-02T09:40:23Z</dcterms:modified>
</cp:coreProperties>
</file>