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84" r:id="rId9"/>
    <p:sldId id="266" r:id="rId10"/>
    <p:sldId id="267" r:id="rId11"/>
    <p:sldId id="282" r:id="rId12"/>
    <p:sldId id="278" r:id="rId13"/>
    <p:sldId id="279" r:id="rId14"/>
    <p:sldId id="280" r:id="rId15"/>
    <p:sldId id="281" r:id="rId16"/>
    <p:sldId id="268" r:id="rId17"/>
    <p:sldId id="270" r:id="rId18"/>
    <p:sldId id="269" r:id="rId19"/>
    <p:sldId id="271" r:id="rId20"/>
    <p:sldId id="277" r:id="rId21"/>
    <p:sldId id="276" r:id="rId22"/>
    <p:sldId id="272" r:id="rId23"/>
    <p:sldId id="273" r:id="rId24"/>
    <p:sldId id="275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635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485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662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239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1526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5105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3384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5393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87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32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160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4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268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33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47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7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158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2E91-38C6-48C8-9EF8-415EB33D0E13}" type="datetimeFigureOut">
              <a:rPr lang="hr-HR" smtClean="0"/>
              <a:t>2.3.2023.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090A4-B7B2-4567-B5ED-3B9CE85B5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7581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rpbV1yWK6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21420000">
            <a:off x="851148" y="-1601392"/>
            <a:ext cx="11061655" cy="5731872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Građanske vještine i sposobnosti učenika</a:t>
            </a:r>
            <a:endParaRPr lang="hr-HR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Marija Klasić Petrović, </a:t>
            </a:r>
            <a:r>
              <a:rPr lang="hr-HR" dirty="0" err="1"/>
              <a:t>dipl.knjižničar</a:t>
            </a:r>
            <a:r>
              <a:rPr lang="hr-HR" dirty="0"/>
              <a:t> , stručni suradnik mentor</a:t>
            </a:r>
          </a:p>
        </p:txBody>
      </p:sp>
    </p:spTree>
    <p:extLst>
      <p:ext uri="{BB962C8B-B14F-4D97-AF65-F5344CB8AC3E}">
        <p14:creationId xmlns:p14="http://schemas.microsoft.com/office/powerpoint/2010/main" val="8073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7900"/>
            <a:ext cx="7143750" cy="47625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8" y="2286000"/>
            <a:ext cx="68397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Posjet zastupnici Ruži </a:t>
            </a:r>
            <a:r>
              <a:rPr lang="hr-HR" dirty="0" err="1"/>
              <a:t>Tomašić</a:t>
            </a:r>
            <a:r>
              <a:rPr lang="hr-HR" dirty="0"/>
              <a:t> u Bruxellesu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12900"/>
            <a:ext cx="6235701" cy="52451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612900"/>
            <a:ext cx="62865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7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Škola ambasador Europskoga parlamenta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Pozvani smo u projekt na temelju prethodnog rada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Europska parlamentarna demokracija, aktivno građanstvo i razumijevanje vlastitih prava i obveza državljana Europske unije niti su vodilje ovog programa kojega na sebi svojstven način provodi svaka od uključenih srednjih škola ambasadora Europskog parlamenta.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Cilj programa jest podići razinu informiranosti mladih o Europskoj uniji, kao i svijesti o zajedničkim europskim vrijednostima te o pravima koja imaju kao europski građani.</a:t>
            </a:r>
          </a:p>
        </p:txBody>
      </p:sp>
    </p:spTree>
    <p:extLst>
      <p:ext uri="{BB962C8B-B14F-4D97-AF65-F5344CB8AC3E}">
        <p14:creationId xmlns:p14="http://schemas.microsoft.com/office/powerpoint/2010/main" val="2268765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Škola ambasador Europskoga parlamenta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nastavnik ima ulogu ambasadora seniora Europskog parlamenta, a zainteresirani učenici uključeni u program postaju mlađi ambasadori. Zajedničkim snagama u školi uspostavljaju info-točku za informiranje o aktivnostima vezanim s europskim institucijama. Učenici se  tijekom provedbe programa uz pomoć mentora – ambasadora seniora - upoznaju s radom Europskog parlamenta i odgovornostima zastupnica i zastupnika koji Parlament predstavljaju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Svake školske godine u sklopu Dana Europe nastavnici zajedno s učenicima organiziraju tematske aktivnosti.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Mentorica je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prof.Vera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Bilandžić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45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8800" cy="682326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0"/>
            <a:ext cx="655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7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9137"/>
            <a:ext cx="5487251" cy="359886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1" y="0"/>
            <a:ext cx="6704749" cy="436086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9400"/>
            <a:ext cx="5487251" cy="365816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963" y="4433585"/>
            <a:ext cx="37433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2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Škola ambasador Europskoga parlamenta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032000"/>
            <a:ext cx="8331200" cy="4746067"/>
          </a:xfrm>
        </p:spPr>
      </p:pic>
    </p:spTree>
    <p:extLst>
      <p:ext uri="{BB962C8B-B14F-4D97-AF65-F5344CB8AC3E}">
        <p14:creationId xmlns:p14="http://schemas.microsoft.com/office/powerpoint/2010/main" val="644593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Jesuit European </a:t>
            </a:r>
            <a:r>
              <a:rPr lang="hr-HR" dirty="0" err="1"/>
              <a:t>Educational</a:t>
            </a:r>
            <a:r>
              <a:rPr lang="hr-HR" dirty="0"/>
              <a:t> Project</a:t>
            </a:r>
          </a:p>
        </p:txBody>
      </p:sp>
      <p:pic>
        <p:nvPicPr>
          <p:cNvPr id="4" name="Immagine 6" descr="Senza titolo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900" y="2374900"/>
            <a:ext cx="7010400" cy="36067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17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Jesuit European </a:t>
            </a:r>
            <a:r>
              <a:rPr lang="hr-HR" dirty="0" err="1"/>
              <a:t>Educational</a:t>
            </a:r>
            <a:r>
              <a:rPr lang="hr-HR" dirty="0"/>
              <a:t> Project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r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JEEP  - projekt je  kulturalne i političke edukacije , a utemeljen je na antropološkom modelu planiranja koji je jezgra </a:t>
            </a:r>
            <a:r>
              <a:rPr lang="hr-HR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ignacijevske</a:t>
            </a:r>
            <a:r>
              <a:rPr lang="hr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pedagogije</a:t>
            </a:r>
          </a:p>
          <a:p>
            <a:pPr marL="0" indent="0">
              <a:buNone/>
            </a:pPr>
            <a:endParaRPr lang="hr-H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je svojevrsna simulacija  Europskog parlamenta koja uključuje devet delegacija učenika koje dolaze iz različitih europskih isusovačkih škola. </a:t>
            </a:r>
          </a:p>
          <a:p>
            <a:pPr marL="0" indent="0">
              <a:buNone/>
            </a:pPr>
            <a:endParaRPr lang="hr-H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Ciljevi su susreti učenika različitih škola i zemalja te rasprava o političkim, društvenim i ekonomskim problemima koji utječu na život u Europskoj Uniji, uspoređivanje različitih nacionalnih planova za budućnost temeljenih na vlastitim korijenima, što proizlazi iz razlučivanja i promicanja pravednosti i općeg dobra kao dio odgojno-obrazovnog projekta Družbe Isusove</a:t>
            </a:r>
          </a:p>
          <a:p>
            <a:endParaRPr lang="hr-H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2962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Jesuit European </a:t>
            </a:r>
            <a:r>
              <a:rPr lang="hr-HR" dirty="0" err="1"/>
              <a:t>Educational</a:t>
            </a:r>
            <a:r>
              <a:rPr lang="hr-HR" dirty="0"/>
              <a:t> Project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Učenici Isusovačke klasične gimnazije s pravom javnosti u Osijeku predstavljaju  hrvatsku delegaciju sačinjenu od 7 učenika i dva mentora. Učenici koji čine nacionalnu delegaciju pripremaju se za projekt upoznavajući povijest i sustav Europske Unije kao i njene probleme, pod vodstvom mentora prof. Klasić Petrović 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prof.Bilandžić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se održavao od 10.  do 17. ožujka 2018.  u isusovačkom kolegiju  u Milanu  „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Istituto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Leone XIII”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35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Građanske vještine i sposobnosti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međusobno povezane funkcionalne dimenzije koje čine građansku kompetenciju određene su kao:</a:t>
            </a:r>
          </a:p>
          <a:p>
            <a:pPr marL="0" indent="0" fontAlgn="base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građansko znanje i razumijevanje</a:t>
            </a:r>
          </a:p>
          <a:p>
            <a:pPr fontAlgn="base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građanske vještine i sposobnosti </a:t>
            </a:r>
          </a:p>
          <a:p>
            <a:pPr fontAlgn="base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građanske vrijednosti i stavovi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49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Jesuit European </a:t>
            </a:r>
            <a:r>
              <a:rPr lang="hr-HR" dirty="0" err="1"/>
              <a:t>Educational</a:t>
            </a:r>
            <a:r>
              <a:rPr lang="hr-HR" dirty="0"/>
              <a:t> Project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1955800"/>
            <a:ext cx="9613861" cy="4584700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1.Committee on Regional Development</a:t>
            </a:r>
            <a:b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Topic: local interests are splitting the Union 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2.Committee on Culture and Education</a:t>
            </a:r>
            <a:b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Topic: SOS: new politics is strongly needed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3.Committee on Human Rights</a:t>
            </a:r>
            <a:b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Topic: The destroy</a:t>
            </a:r>
            <a:r>
              <a:rPr lang="hr-H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strength of our fears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4.Committee on Environment, Public Health and Food Safety</a:t>
            </a:r>
            <a:b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Topic: A new humanism for a new sustainability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5.Committee on Foreign Affairs</a:t>
            </a:r>
            <a:b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Topic: Our identity first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6.Committee on Legal Affairs</a:t>
            </a:r>
            <a:b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Topic: New laws for a better Europe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7.Committee on Security and Defence</a:t>
            </a:r>
            <a:b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Topic: Do we need a new </a:t>
            </a:r>
            <a:r>
              <a:rPr lang="en-GB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Shengen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Agreement?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28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Jesuit European </a:t>
            </a:r>
            <a:r>
              <a:rPr lang="hr-HR" dirty="0" err="1"/>
              <a:t>Educational</a:t>
            </a:r>
            <a:r>
              <a:rPr lang="hr-HR" dirty="0"/>
              <a:t> Project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Sudionici: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Istituto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Leone XIII of Milan (Italy),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Barbaracollege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Gent (Belgium),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L’École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Provence  of Marseilles (France),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l’Ogolnoksztalcace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Jezuitow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Gdynia (Poland),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jesuitu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gimnazija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Kaunas and 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Vilniaus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jesuitu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gimnazija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of Vilnius (Lithuania), the St.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Ignasi-Sarrià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Barcelona (Spain) and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Fényi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Gyula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Jezsuita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Gimnázium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Kollégium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Miscolč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Hungary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Isusovačka klasična gimnazija Osijek (Croatia)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2019.godina  - B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elgija, 2020., 2021., 2022. – virtualni susreti zbog pandemije, 2023. - Francuska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14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7400" cy="44005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2514600"/>
            <a:ext cx="645159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0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2099"/>
            <a:ext cx="6038851" cy="40259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0"/>
            <a:ext cx="76708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98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Korak dalje – Erasmus+ projekti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Odobren Erasmus + KA1 projekt  „Ukorak s vremenom”- uporaba IKT vještina u radu s učenicima</a:t>
            </a:r>
          </a:p>
          <a:p>
            <a:pPr marL="0" indent="0">
              <a:buNone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Odobren KA2 projekt „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Life” – projekt vezan uz zdravu prehranu i pojačanje fizičko kretanje</a:t>
            </a:r>
          </a:p>
          <a:p>
            <a:pPr marL="0" indent="0">
              <a:buNone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Građanske vještine i sposobnosti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93111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učenika se očekuje da promišlja, prati, argumentira i dokumentira položaj Republike Hrvatske i hrvatskih građana u  Europskoj uniji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aktivno sudjeluje u razvoju i jačanju demokratske građanske kulture na razini Hrvatske, Europe i svijeta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uočava i imenuje društvene probleme na različitim razinama i koristi demokratske postupke za njihovo rješavanje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koristi vještine zauzimanja stavova, argumentirane obrane stavova i pregovaranja o javnim 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pitanjima u skladu s načelom vladavine prava, zaštite dostojanstva pojedinca i zajedničkog dobra</a:t>
            </a:r>
          </a:p>
          <a:p>
            <a:endParaRPr lang="hr-H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7200" dirty="0"/>
          </a:p>
          <a:p>
            <a:pPr marL="0" indent="0">
              <a:buNone/>
            </a:pP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3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Građanske vještine i sposobnosti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2"/>
            <a:ext cx="11243455" cy="4356535"/>
          </a:xfrm>
        </p:spPr>
        <p:txBody>
          <a:bodyPr>
            <a:no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uspješno koristi vještine javnog nastupa, prezentacije, vođenja i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moderiranja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radom grupe, aktivnog slušanja, debatiranja, pregovaranja i nalaženja kompromisa, odnosno vještine upravljanja sukobima te vještine demokratskog vođenja i zagovaranja svojih i tuđih stavova koji pridonose dobrobiti svih</a:t>
            </a:r>
          </a:p>
          <a:p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 uz korištenje interaktivnih, participativnih, istraživačkih i suradničkih pristupa posjeduje </a:t>
            </a:r>
          </a:p>
          <a:p>
            <a:pPr marL="0" indent="0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razvijena društvene komunikacijske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vještine,kao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što su pregovaranje, obrazlaganje, dijalog, </a:t>
            </a:r>
          </a:p>
          <a:p>
            <a:pPr marL="0" indent="0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dogovaranje, timski rad, vođenje i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moderiranje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rada grupe</a:t>
            </a:r>
          </a:p>
          <a:p>
            <a:pPr marL="0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prepoznaje problemske situacije i uspješno reagira na njih; prepoznaje emocije kod sebe i drugih</a:t>
            </a:r>
          </a:p>
          <a:p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Građanske vještine i sposobnosti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pokazuje vještine korištenja novih informacijskih tehnologija, osobito Interneta, za informiranje te vještine komuniciranja i sudjelovanja u odgovarajućim nacionalnim, europskim i međunarodnim civilnim kampanjama i drugim civilnim akcijama koje su usmjerene na zaštitu ljudskih prava pojedinaca i grupa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koristi vještine pokretanja i sudjelovanja u građanskim akcijama i projektima zaštite kulturne baštine i održivog razvoja na lokalnoj, nacionalnoj, europskoj i svjetskoj razini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110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Građanske vještine i sposobnosti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Učenik pokreće projekte i sudjeluje u provedbi projekata suradnje njegove/njezine škole s drugim školama te gospodarskim, kulturnim i drugim čimbenicima na lokalnoj/ nacionalnoj   ( 72 sata bez kompromisa, volonterske akcije, dramske i lutkarske predstave za djecu,  „Imam stav” )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Učenik prepoznaje rizične situacije po vlastitu sigurnost, zamke traženja posla preko oglasa ( sat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Srz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-a, sat informatike)</a:t>
            </a:r>
          </a:p>
          <a:p>
            <a:pPr marL="0" indent="0">
              <a:buNone/>
            </a:pP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5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je sve počelo?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368300" y="2459504"/>
            <a:ext cx="8775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Dvojica naših učenika osvojili su prvu nagradu na natječaju "Imam stav!" u organizaciji Ureda za informiranje Europskog parlamenta, namijenjen srednjoškolcima u dobi od 16 do 18 godina iz cijele Hrvatske. To je službeno prednatjecanje za sudjelovanje u programu </a:t>
            </a:r>
            <a:r>
              <a:rPr lang="hr-H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Euroscola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simulaciji rada europskih zastupnika u Europskom parlamentu u </a:t>
            </a:r>
            <a:r>
              <a:rPr lang="hr-H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Strasbourgu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 kako bi mogli sudjelovati u natječaju, hrvatski srednjoškolci morali su na evaluaciju poslati svoje kreativne i originalne video-radove ili plakat. Među 80 prijavljenih bila je i naša Škola, čija sam bila mentorica , koji su i osvojili nagradu za najbolji video uradak i osvojili put u </a:t>
            </a:r>
            <a:r>
              <a:rPr lang="hr-H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Strasbourg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(Francuska) za 24 učenika i 2 mentora</a:t>
            </a:r>
            <a:endParaRPr lang="hr-H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1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https://www.youtube.com/watch?v=3rpbV1yWK6w</a:t>
            </a:r>
          </a:p>
        </p:txBody>
      </p:sp>
      <p:pic>
        <p:nvPicPr>
          <p:cNvPr id="4" name="3rpbV1yWK6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36160" y="1834166"/>
            <a:ext cx="12328160" cy="517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9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113646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466</TotalTime>
  <Words>1118</Words>
  <Application>Microsoft Office PowerPoint</Application>
  <PresentationFormat>Široki zaslon</PresentationFormat>
  <Paragraphs>75</Paragraphs>
  <Slides>24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Trebuchet MS</vt:lpstr>
      <vt:lpstr>Berlin</vt:lpstr>
      <vt:lpstr>Građanske vještine i sposobnosti učenika</vt:lpstr>
      <vt:lpstr>Građanske vještine i sposobnosti</vt:lpstr>
      <vt:lpstr>Građanske vještine i sposobnosti</vt:lpstr>
      <vt:lpstr>Građanske vještine i sposobnosti</vt:lpstr>
      <vt:lpstr>Građanske vještine i sposobnosti</vt:lpstr>
      <vt:lpstr>Građanske vještine i sposobnosti</vt:lpstr>
      <vt:lpstr>Kako je sve počelo?</vt:lpstr>
      <vt:lpstr>https://www.youtube.com/watch?v=3rpbV1yWK6w</vt:lpstr>
      <vt:lpstr>PowerPoint prezentacija</vt:lpstr>
      <vt:lpstr>PowerPoint prezentacija</vt:lpstr>
      <vt:lpstr>Posjet zastupnici Ruži Tomašić u Bruxellesu</vt:lpstr>
      <vt:lpstr>Škola ambasador Europskoga parlamenta</vt:lpstr>
      <vt:lpstr>Škola ambasador Europskoga parlamenta</vt:lpstr>
      <vt:lpstr>PowerPoint prezentacija</vt:lpstr>
      <vt:lpstr>PowerPoint prezentacija</vt:lpstr>
      <vt:lpstr>Škola ambasador Europskoga parlamenta</vt:lpstr>
      <vt:lpstr>Jesuit European Educational Project</vt:lpstr>
      <vt:lpstr>Jesuit European Educational Project</vt:lpstr>
      <vt:lpstr>Jesuit European Educational Project</vt:lpstr>
      <vt:lpstr>Jesuit European Educational Project</vt:lpstr>
      <vt:lpstr>Jesuit European Educational Project</vt:lpstr>
      <vt:lpstr>PowerPoint prezentacija</vt:lpstr>
      <vt:lpstr>PowerPoint prezentacija</vt:lpstr>
      <vt:lpstr>Korak dalje – Erasmus+ projekti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Građanske vještine i sposobnosti učenika</dc:title>
  <dc:creator>Knjiga-1</dc:creator>
  <cp:lastModifiedBy>Marija Klasić</cp:lastModifiedBy>
  <cp:revision>31</cp:revision>
  <dcterms:created xsi:type="dcterms:W3CDTF">2018-05-10T09:31:09Z</dcterms:created>
  <dcterms:modified xsi:type="dcterms:W3CDTF">2023-03-02T12:22:58Z</dcterms:modified>
</cp:coreProperties>
</file>