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9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986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27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2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062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4573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6527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945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32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8805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98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CD0114-BCD5-435E-859F-8156F7601A96}" type="datetimeFigureOut">
              <a:rPr lang="hr-HR" smtClean="0"/>
              <a:t>17.9.2019.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8D7409-A254-4639-8D63-A19178CC06E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8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evidence.amnestyusa.org/" TargetMode="External"/><Relationship Id="rId2" Type="http://schemas.openxmlformats.org/officeDocument/2006/relationships/hyperlink" Target="https://faktograf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o93p4EcxY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100"/>
            <a:ext cx="12293600" cy="81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36691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990601"/>
            <a:ext cx="9207500" cy="5638800"/>
          </a:xfrm>
        </p:spPr>
      </p:pic>
    </p:spTree>
    <p:extLst>
      <p:ext uri="{BB962C8B-B14F-4D97-AF65-F5344CB8AC3E}">
        <p14:creationId xmlns:p14="http://schemas.microsoft.com/office/powerpoint/2010/main" val="24714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CLICK BAIT VARKE / KLIKOLOVKE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63701"/>
            <a:ext cx="10178322" cy="4215892"/>
          </a:xfrm>
        </p:spPr>
        <p:txBody>
          <a:bodyPr/>
          <a:lstStyle/>
          <a:p>
            <a:r>
              <a:rPr lang="hr-HR" sz="2800" dirty="0" smtClean="0"/>
              <a:t>Senzacionalistički naslov koji predstavlja članak ili video prilog koji najavljuje nešto s ciljem da privuče čitatelja </a:t>
            </a:r>
          </a:p>
          <a:p>
            <a:r>
              <a:rPr lang="hr-HR" sz="2800" b="1" dirty="0" err="1" smtClean="0"/>
              <a:t>Klikolovka</a:t>
            </a:r>
            <a:r>
              <a:rPr lang="hr-HR" sz="2800" b="1" dirty="0" smtClean="0"/>
              <a:t> </a:t>
            </a:r>
            <a:r>
              <a:rPr lang="hr-HR" sz="2800" b="1" dirty="0"/>
              <a:t>koristi elementarne psihološke trikove</a:t>
            </a:r>
            <a:r>
              <a:rPr lang="hr-HR" sz="2800" dirty="0"/>
              <a:t> (podilazi </a:t>
            </a:r>
            <a:r>
              <a:rPr lang="hr-HR" sz="2800" dirty="0" smtClean="0"/>
              <a:t>nagonima</a:t>
            </a:r>
            <a:r>
              <a:rPr lang="hr-HR" sz="2800" dirty="0"/>
              <a:t>) kako </a:t>
            </a:r>
            <a:r>
              <a:rPr lang="hr-HR" sz="2800" dirty="0" smtClean="0"/>
              <a:t>bi </a:t>
            </a:r>
            <a:r>
              <a:rPr lang="hr-HR" sz="2800" dirty="0"/>
              <a:t>namamila </a:t>
            </a:r>
            <a:r>
              <a:rPr lang="hr-HR" sz="2800" dirty="0" smtClean="0"/>
              <a:t>čitatelja da dođe na </a:t>
            </a:r>
            <a:r>
              <a:rPr lang="hr-HR" sz="2800" dirty="0"/>
              <a:t>stranicu i svojim klikom </a:t>
            </a:r>
            <a:r>
              <a:rPr lang="hr-HR" sz="2800" dirty="0" smtClean="0"/>
              <a:t>nahrani </a:t>
            </a:r>
            <a:r>
              <a:rPr lang="hr-HR" sz="2800" dirty="0"/>
              <a:t>njezin </a:t>
            </a:r>
            <a:r>
              <a:rPr lang="hr-HR" sz="2800" b="1" dirty="0"/>
              <a:t>brojač posjeta</a:t>
            </a:r>
            <a:r>
              <a:rPr lang="hr-HR" sz="2800" dirty="0"/>
              <a:t>. Što više posjeta, to je zainteresiranost oglašivača za tu stranicu veća</a:t>
            </a:r>
            <a:r>
              <a:rPr lang="hr-HR" sz="2800" dirty="0" smtClean="0"/>
              <a:t>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2298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Nećete vjerovati kako ćete se osjećati nakon ovoga zadatka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Napravite </a:t>
            </a:r>
            <a:r>
              <a:rPr lang="hr-HR" b="1" dirty="0"/>
              <a:t>što intrigantnije </a:t>
            </a:r>
            <a:r>
              <a:rPr lang="hr-HR" b="1" dirty="0" err="1"/>
              <a:t>klikolovne</a:t>
            </a:r>
            <a:r>
              <a:rPr lang="hr-HR" b="1" dirty="0"/>
              <a:t> </a:t>
            </a:r>
            <a:r>
              <a:rPr lang="hr-HR" b="1" dirty="0" smtClean="0"/>
              <a:t>naslove </a:t>
            </a:r>
            <a:r>
              <a:rPr lang="hr-HR" dirty="0" smtClean="0"/>
              <a:t>kojima biste </a:t>
            </a:r>
            <a:r>
              <a:rPr lang="hr-HR" dirty="0"/>
              <a:t>na nekom senzacionalističkom portalu namamili što više ljudi da pročitaju </a:t>
            </a:r>
            <a:r>
              <a:rPr lang="hr-HR" dirty="0" smtClean="0"/>
              <a:t>lektiru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r>
              <a:rPr lang="hr-HR" b="1" dirty="0"/>
              <a:t>Napravite što intrigantnije </a:t>
            </a:r>
            <a:r>
              <a:rPr lang="hr-HR" b="1" dirty="0" err="1"/>
              <a:t>klikolovne</a:t>
            </a:r>
            <a:r>
              <a:rPr lang="hr-HR" b="1"/>
              <a:t> </a:t>
            </a:r>
            <a:r>
              <a:rPr lang="hr-HR" b="1" smtClean="0"/>
              <a:t>naslove </a:t>
            </a:r>
            <a:r>
              <a:rPr lang="hr-HR" smtClean="0"/>
              <a:t>kojima </a:t>
            </a:r>
            <a:r>
              <a:rPr lang="hr-HR" dirty="0" smtClean="0"/>
              <a:t>biste namamili učenike trećih razreda na gradivo četvrtog razreda. </a:t>
            </a:r>
            <a:r>
              <a:rPr lang="hr-HR" dirty="0" err="1" smtClean="0"/>
              <a:t>Klikovka</a:t>
            </a:r>
            <a:r>
              <a:rPr lang="hr-HR" dirty="0" smtClean="0"/>
              <a:t> mora biti zabavna ili </a:t>
            </a:r>
            <a:r>
              <a:rPr lang="hr-HR" dirty="0"/>
              <a:t>potaknuti na razmišljanje..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93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10960099" cy="6858000"/>
          </a:xfrm>
        </p:spPr>
      </p:pic>
    </p:spTree>
    <p:extLst>
      <p:ext uri="{BB962C8B-B14F-4D97-AF65-F5344CB8AC3E}">
        <p14:creationId xmlns:p14="http://schemas.microsoft.com/office/powerpoint/2010/main" val="14144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17815"/>
          </a:xfrm>
        </p:spPr>
        <p:txBody>
          <a:bodyPr/>
          <a:lstStyle/>
          <a:p>
            <a:pPr algn="ctr"/>
            <a:r>
              <a:rPr lang="hr-HR" cap="none" dirty="0" smtClean="0"/>
              <a:t>Dezinformacije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752601"/>
            <a:ext cx="10178322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4200" dirty="0" smtClean="0"/>
              <a:t>Istinitim</a:t>
            </a:r>
          </a:p>
          <a:p>
            <a:pPr marL="0" indent="0">
              <a:buNone/>
            </a:pPr>
            <a:r>
              <a:rPr lang="hr-HR" sz="4200" dirty="0" smtClean="0"/>
              <a:t>                                                                 Zavaravajućim</a:t>
            </a:r>
          </a:p>
          <a:p>
            <a:pPr marL="0" indent="0">
              <a:buNone/>
            </a:pPr>
            <a:r>
              <a:rPr lang="hr-HR" sz="4200" dirty="0" smtClean="0"/>
              <a:t>                 Nemaju </a:t>
            </a:r>
            <a:r>
              <a:rPr lang="hr-HR" sz="4200" dirty="0"/>
              <a:t>nimalo utjecaja na </a:t>
            </a:r>
            <a:r>
              <a:rPr lang="hr-HR" sz="4200" dirty="0" smtClean="0"/>
              <a:t>medije</a:t>
            </a:r>
          </a:p>
          <a:p>
            <a:pPr marL="0" indent="0">
              <a:buNone/>
            </a:pPr>
            <a:r>
              <a:rPr lang="hr-HR" sz="4200" dirty="0" smtClean="0"/>
              <a:t>                                                   U potpunosti točnim</a:t>
            </a:r>
            <a:endParaRPr lang="hr-HR" sz="4200" dirty="0"/>
          </a:p>
          <a:p>
            <a:pPr marL="0" indent="0">
              <a:buNone/>
            </a:pPr>
            <a:r>
              <a:rPr lang="hr-HR" sz="4200" dirty="0" smtClean="0"/>
              <a:t>Izmišljenim</a:t>
            </a:r>
          </a:p>
          <a:p>
            <a:pPr marL="0" indent="0">
              <a:buNone/>
            </a:pPr>
            <a:r>
              <a:rPr lang="hr-HR" sz="4200" dirty="0" smtClean="0"/>
              <a:t>                                          Nimalo utjecajnim na naše živote</a:t>
            </a:r>
            <a:endParaRPr lang="hr-HR" sz="4200" dirty="0"/>
          </a:p>
          <a:p>
            <a:pPr marL="0" indent="0">
              <a:buNone/>
            </a:pPr>
            <a:r>
              <a:rPr lang="hr-HR" sz="4200" dirty="0"/>
              <a:t>Netočnim</a:t>
            </a:r>
          </a:p>
          <a:p>
            <a:pPr marL="0" indent="0">
              <a:buNone/>
            </a:pPr>
            <a:r>
              <a:rPr lang="hr-HR" sz="4200" dirty="0" smtClean="0"/>
              <a:t>                                                                                                        Manipulativnim</a:t>
            </a:r>
            <a:endParaRPr lang="hr-HR" sz="4200" dirty="0"/>
          </a:p>
          <a:p>
            <a:pPr marL="0" indent="0">
              <a:buNone/>
            </a:pPr>
            <a:r>
              <a:rPr lang="hr-HR" sz="4200" dirty="0" smtClean="0"/>
              <a:t>                         Mogu </a:t>
            </a:r>
            <a:r>
              <a:rPr lang="hr-HR" sz="4200" dirty="0"/>
              <a:t>biti </a:t>
            </a:r>
            <a:r>
              <a:rPr lang="hr-HR" sz="4200" dirty="0" smtClean="0"/>
              <a:t>namjerne</a:t>
            </a:r>
          </a:p>
          <a:p>
            <a:pPr marL="0" indent="0">
              <a:buNone/>
            </a:pPr>
            <a:r>
              <a:rPr lang="hr-HR" sz="4200" dirty="0" smtClean="0"/>
              <a:t>Mogu biti slučajne</a:t>
            </a:r>
            <a:endParaRPr lang="hr-HR" sz="4200" dirty="0"/>
          </a:p>
          <a:p>
            <a:pPr marL="0" indent="0">
              <a:buNone/>
            </a:pPr>
            <a:r>
              <a:rPr lang="hr-HR" sz="4200" dirty="0" smtClean="0"/>
              <a:t>                                                 Narušavaju </a:t>
            </a:r>
            <a:r>
              <a:rPr lang="hr-HR" sz="4200" dirty="0"/>
              <a:t>povjerenje u </a:t>
            </a:r>
            <a:r>
              <a:rPr lang="hr-HR" sz="4200" dirty="0" smtClean="0"/>
              <a:t>društvu</a:t>
            </a:r>
          </a:p>
          <a:p>
            <a:pPr marL="0" indent="0">
              <a:buNone/>
            </a:pPr>
            <a:r>
              <a:rPr lang="hr-HR" sz="4200" dirty="0" smtClean="0"/>
              <a:t>                                                                                            Umanjuju </a:t>
            </a:r>
            <a:r>
              <a:rPr lang="hr-HR" sz="4200" dirty="0"/>
              <a:t>vjerodostojnost medija</a:t>
            </a:r>
          </a:p>
          <a:p>
            <a:pPr marL="0" indent="0">
              <a:buNone/>
            </a:pPr>
            <a:r>
              <a:rPr lang="hr-HR" sz="4200" dirty="0"/>
              <a:t>Mogu utjecati na naša shvaćanja, znanja i ponašanje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       dezinformacija</a:t>
            </a:r>
            <a:endParaRPr lang="hr-HR" sz="7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422400"/>
            <a:ext cx="10621050" cy="5435599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Pojam koji uključuje sve oblike lažnih, netočnih ili zavaravajućih informacija koje su osmišljene, predstavljene i promovirane kako bi nanijele štetu javnosti ili radi stjecanja profita</a:t>
            </a:r>
          </a:p>
          <a:p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0" y="3873500"/>
            <a:ext cx="6246628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Dezinformacije su informacije koje smatramo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1639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Zavaravajućim</a:t>
            </a:r>
          </a:p>
          <a:p>
            <a:r>
              <a:rPr lang="hr-HR" sz="2400" dirty="0" smtClean="0"/>
              <a:t>Izmišljenim</a:t>
            </a:r>
          </a:p>
          <a:p>
            <a:r>
              <a:rPr lang="hr-HR" sz="2400" dirty="0" smtClean="0"/>
              <a:t>Netočnim</a:t>
            </a:r>
          </a:p>
          <a:p>
            <a:r>
              <a:rPr lang="hr-HR" sz="2400" dirty="0" smtClean="0"/>
              <a:t>Manipulativnim</a:t>
            </a:r>
          </a:p>
          <a:p>
            <a:r>
              <a:rPr lang="hr-HR" sz="2400" dirty="0" smtClean="0"/>
              <a:t>Mogu biti namjerne i slučajne</a:t>
            </a:r>
          </a:p>
          <a:p>
            <a:r>
              <a:rPr lang="hr-HR" sz="2400" dirty="0" smtClean="0"/>
              <a:t>Narušavaju povjerenje u društvu</a:t>
            </a:r>
          </a:p>
          <a:p>
            <a:r>
              <a:rPr lang="hr-HR" sz="2400" dirty="0" smtClean="0"/>
              <a:t>Umanjuju vjerodostojnost medija</a:t>
            </a:r>
          </a:p>
          <a:p>
            <a:r>
              <a:rPr lang="hr-HR" sz="2400" dirty="0" smtClean="0"/>
              <a:t>Mogu utjecati na naša shvaćanja, znanja i ponašanje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5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39700"/>
            <a:ext cx="10807699" cy="6502400"/>
          </a:xfrm>
        </p:spPr>
      </p:pic>
    </p:spTree>
    <p:extLst>
      <p:ext uri="{BB962C8B-B14F-4D97-AF65-F5344CB8AC3E}">
        <p14:creationId xmlns:p14="http://schemas.microsoft.com/office/powerpoint/2010/main" val="25285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Lažne vijesti = </a:t>
            </a:r>
            <a:r>
              <a:rPr lang="hr-HR" dirty="0" err="1" smtClean="0"/>
              <a:t>fake</a:t>
            </a:r>
            <a:r>
              <a:rPr lang="hr-HR" dirty="0" smtClean="0"/>
              <a:t> </a:t>
            </a:r>
            <a:r>
              <a:rPr lang="hr-HR" dirty="0" err="1" smtClean="0"/>
              <a:t>news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371600"/>
            <a:ext cx="10483122" cy="5486399"/>
          </a:xfrm>
        </p:spPr>
        <p:txBody>
          <a:bodyPr/>
          <a:lstStyle/>
          <a:p>
            <a:r>
              <a:rPr lang="hr-HR" dirty="0" smtClean="0"/>
              <a:t>Medijski izvještaj koji u sebi sadrži nedvosmisleno pogrešne tvrdnje tj. sadrži informacije koje ne odgovaraju činjenicama</a:t>
            </a:r>
          </a:p>
          <a:p>
            <a:r>
              <a:rPr lang="hr-HR" dirty="0" smtClean="0"/>
              <a:t>Svjesne dezinformacije koje se predstavljaju kao stvarne vijesti kako bi zavarale i manipulirale publiku</a:t>
            </a:r>
          </a:p>
          <a:p>
            <a:r>
              <a:rPr lang="hr-HR" dirty="0" smtClean="0"/>
              <a:t>Učinkovite su zato što su uvjerljive, privlače pažnju i koriste stereotipe i predrasude koje su raširene u društvu</a:t>
            </a:r>
          </a:p>
          <a:p>
            <a:r>
              <a:rPr lang="hr-HR" dirty="0" smtClean="0"/>
              <a:t>Zlorabe naše emocije    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3384550"/>
            <a:ext cx="6299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Zašto nastaju lažne vijesti?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Motiv </a:t>
            </a:r>
            <a:r>
              <a:rPr lang="hr-HR" dirty="0"/>
              <a:t>za stvaranje i širenje lažnih vijesti može biti namjera da se oblikuje mišljenje </a:t>
            </a:r>
            <a:r>
              <a:rPr lang="hr-HR" dirty="0" smtClean="0"/>
              <a:t>čitatelja </a:t>
            </a:r>
            <a:r>
              <a:rPr lang="hr-HR" dirty="0"/>
              <a:t>o određenoj temi i o njoj stvori pogrešna percepcija u javnosti. </a:t>
            </a: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Razlozi</a:t>
            </a:r>
            <a:r>
              <a:rPr lang="hr-HR" dirty="0" smtClean="0"/>
              <a:t> </a:t>
            </a:r>
            <a:r>
              <a:rPr lang="hr-HR" dirty="0"/>
              <a:t>za to mogu </a:t>
            </a:r>
            <a:r>
              <a:rPr lang="hr-HR" dirty="0" smtClean="0"/>
              <a:t>biti:</a:t>
            </a:r>
          </a:p>
          <a:p>
            <a:pPr marL="0" indent="0">
              <a:buNone/>
            </a:pPr>
            <a:r>
              <a:rPr lang="hr-HR" dirty="0" smtClean="0"/>
              <a:t>-  </a:t>
            </a:r>
            <a:r>
              <a:rPr lang="hr-HR" b="1" dirty="0" smtClean="0"/>
              <a:t>politički</a:t>
            </a:r>
            <a:r>
              <a:rPr lang="hr-HR" dirty="0" smtClean="0"/>
              <a:t> (izmišljanje </a:t>
            </a:r>
            <a:r>
              <a:rPr lang="hr-HR" dirty="0"/>
              <a:t>i </a:t>
            </a:r>
            <a:r>
              <a:rPr lang="hr-HR" dirty="0" smtClean="0"/>
              <a:t>širenje </a:t>
            </a:r>
            <a:r>
              <a:rPr lang="hr-HR" dirty="0" err="1"/>
              <a:t>kompromitujućih</a:t>
            </a:r>
            <a:r>
              <a:rPr lang="hr-HR" dirty="0"/>
              <a:t> priča o političkim protivnicima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b="1" dirty="0"/>
              <a:t>ideološki</a:t>
            </a:r>
            <a:r>
              <a:rPr lang="hr-HR" dirty="0"/>
              <a:t> </a:t>
            </a:r>
            <a:r>
              <a:rPr lang="hr-HR" dirty="0" smtClean="0"/>
              <a:t>(izmišljanje </a:t>
            </a:r>
            <a:r>
              <a:rPr lang="hr-HR" dirty="0" err="1"/>
              <a:t>narativa</a:t>
            </a:r>
            <a:r>
              <a:rPr lang="hr-HR" dirty="0"/>
              <a:t> o </a:t>
            </a:r>
            <a:r>
              <a:rPr lang="hr-HR" dirty="0" smtClean="0"/>
              <a:t>pojedincima </a:t>
            </a:r>
            <a:r>
              <a:rPr lang="hr-HR" dirty="0"/>
              <a:t>i grupama koje se percipiraju kao neprijateljske </a:t>
            </a:r>
            <a:r>
              <a:rPr lang="hr-HR" dirty="0" smtClean="0"/>
              <a:t>  unutar </a:t>
            </a:r>
            <a:r>
              <a:rPr lang="hr-HR" dirty="0"/>
              <a:t>nekog ideološkog </a:t>
            </a:r>
            <a:r>
              <a:rPr lang="hr-HR" dirty="0" smtClean="0"/>
              <a:t>okvira)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</a:t>
            </a:r>
            <a:r>
              <a:rPr lang="hr-HR" b="1" dirty="0" smtClean="0"/>
              <a:t>ekonomski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/>
              <a:t>izmišljanje i širenje </a:t>
            </a:r>
            <a:r>
              <a:rPr lang="hr-HR" dirty="0" err="1"/>
              <a:t>kompromitujućih</a:t>
            </a:r>
            <a:r>
              <a:rPr lang="hr-HR" dirty="0"/>
              <a:t> priča o konkurentskim firmama, proizvodima i </a:t>
            </a:r>
            <a:r>
              <a:rPr lang="hr-HR" dirty="0" smtClean="0"/>
              <a:t>sl.)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</a:t>
            </a:r>
            <a:r>
              <a:rPr lang="hr-HR" b="1" dirty="0" smtClean="0"/>
              <a:t>profit</a:t>
            </a:r>
            <a:r>
              <a:rPr lang="hr-HR" dirty="0" smtClean="0"/>
              <a:t>  (smišljanje </a:t>
            </a:r>
            <a:r>
              <a:rPr lang="hr-HR" dirty="0"/>
              <a:t>spektakularnih “vijesti” jedna je od taktika za privlačenje </a:t>
            </a:r>
            <a:r>
              <a:rPr lang="hr-HR" dirty="0" smtClean="0"/>
              <a:t>čitatelja </a:t>
            </a:r>
            <a:r>
              <a:rPr lang="hr-HR" dirty="0"/>
              <a:t>i </a:t>
            </a:r>
            <a:r>
              <a:rPr lang="hr-HR" dirty="0" smtClean="0"/>
              <a:t>podizanje čitanosti)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54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Na koji način  možemo prepoznati lažne vijesti?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92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1.    </a:t>
            </a:r>
            <a:r>
              <a:rPr lang="hr-HR" sz="2600" dirty="0" smtClean="0"/>
              <a:t>Nemojte pročitati samo naslov</a:t>
            </a:r>
          </a:p>
          <a:p>
            <a:pPr marL="457200" indent="-457200">
              <a:buAutoNum type="arabicPeriod" startAt="2"/>
            </a:pPr>
            <a:r>
              <a:rPr lang="hr-HR" sz="2600" dirty="0" smtClean="0"/>
              <a:t>Provjerite tko je objavio vijest, provjerite domenu i izgled stranice</a:t>
            </a:r>
          </a:p>
          <a:p>
            <a:pPr marL="457200" indent="-457200">
              <a:buAutoNum type="arabicPeriod" startAt="2"/>
            </a:pPr>
            <a:r>
              <a:rPr lang="hr-HR" sz="2600" dirty="0" smtClean="0"/>
              <a:t>Provjerite </a:t>
            </a:r>
            <a:r>
              <a:rPr lang="hr-HR" sz="2600" dirty="0" err="1" smtClean="0"/>
              <a:t>impressum</a:t>
            </a:r>
            <a:endParaRPr lang="hr-HR" sz="2600" dirty="0" smtClean="0"/>
          </a:p>
          <a:p>
            <a:pPr marL="457200" indent="-457200">
              <a:buAutoNum type="arabicPeriod" startAt="2"/>
            </a:pPr>
            <a:r>
              <a:rPr lang="hr-HR" sz="2600" dirty="0" smtClean="0"/>
              <a:t>Provjerite datum i vrijeme objave</a:t>
            </a:r>
          </a:p>
          <a:p>
            <a:pPr marL="457200" indent="-457200">
              <a:buAutoNum type="arabicPeriod" startAt="2"/>
            </a:pPr>
            <a:r>
              <a:rPr lang="hr-HR" sz="2600" dirty="0" smtClean="0"/>
              <a:t>Tko je autor?</a:t>
            </a:r>
          </a:p>
          <a:p>
            <a:pPr marL="457200" indent="-457200">
              <a:buAutoNum type="arabicPeriod" startAt="2"/>
            </a:pPr>
            <a:r>
              <a:rPr lang="hr-HR" sz="2600" dirty="0" smtClean="0"/>
              <a:t>Provjerite poveznice i izvore</a:t>
            </a:r>
          </a:p>
          <a:p>
            <a:pPr marL="457200" indent="-457200">
              <a:buAutoNum type="arabicPeriod" startAt="2"/>
            </a:pPr>
            <a:r>
              <a:rPr lang="hr-HR" sz="2600" dirty="0" smtClean="0"/>
              <a:t>Provjerite upitne citate i fotografije ( </a:t>
            </a:r>
            <a:r>
              <a:rPr lang="hr-HR" sz="2600" dirty="0" err="1" smtClean="0"/>
              <a:t>TinEye</a:t>
            </a:r>
            <a:r>
              <a:rPr lang="hr-HR" sz="2600" dirty="0" smtClean="0"/>
              <a:t>)</a:t>
            </a:r>
          </a:p>
          <a:p>
            <a:pPr marL="457200" indent="-457200">
              <a:buAutoNum type="arabicPeriod" startAt="2"/>
            </a:pPr>
            <a:r>
              <a:rPr lang="hr-HR" sz="2600" dirty="0" smtClean="0"/>
              <a:t>Provjerite vijest kod drugih izvora</a:t>
            </a:r>
          </a:p>
          <a:p>
            <a:pPr marL="457200" indent="-457200">
              <a:buAutoNum type="arabicPeriod" startAt="2"/>
            </a:pPr>
            <a:r>
              <a:rPr lang="hr-HR" sz="2600" dirty="0" smtClean="0"/>
              <a:t>Razmislite prije nego podijelite</a:t>
            </a:r>
          </a:p>
          <a:p>
            <a:pPr marL="457200" indent="-457200">
              <a:buAutoNum type="arabicPeriod" startAt="2"/>
            </a:pPr>
            <a:endParaRPr lang="hr-HR" dirty="0" smtClean="0"/>
          </a:p>
          <a:p>
            <a:pPr marL="457200" indent="-457200">
              <a:buAutoNum type="arabicPeriod" startAt="2"/>
            </a:pPr>
            <a:endParaRPr lang="hr-HR" dirty="0" smtClean="0"/>
          </a:p>
          <a:p>
            <a:pPr marL="457200" indent="-457200">
              <a:buAutoNum type="arabicPeriod" startAt="2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62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/>
              <a:t>A</a:t>
            </a:r>
            <a:r>
              <a:rPr lang="hr-HR" cap="none" dirty="0" smtClean="0"/>
              <a:t>lati za prepoznavanje činjenica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511301"/>
            <a:ext cx="10178322" cy="4368292"/>
          </a:xfrm>
        </p:spPr>
        <p:txBody>
          <a:bodyPr/>
          <a:lstStyle/>
          <a:p>
            <a:r>
              <a:rPr lang="hr-HR" sz="2800" dirty="0" smtClean="0"/>
              <a:t>FAKTOGRAF :      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://faktograf.hr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 smtClean="0"/>
              <a:t>Polifact.com,  Snopes.org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sz="2800" dirty="0" smtClean="0"/>
              <a:t>YOUTUBE PROVJERA AUTENTIČNOSTI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citizenevidence.amnestyusa.org</a:t>
            </a:r>
            <a:endParaRPr lang="hr-HR" dirty="0" smtClean="0"/>
          </a:p>
          <a:p>
            <a:r>
              <a:rPr lang="hr-HR" dirty="0"/>
              <a:t>https://</a:t>
            </a:r>
            <a:r>
              <a:rPr lang="hr-HR" dirty="0" smtClean="0"/>
              <a:t>www.youtube.com/watch?v=po93p4EcxYA</a:t>
            </a:r>
            <a:r>
              <a:rPr lang="hr-HR" dirty="0" smtClean="0">
                <a:hlinkClick r:id="rId4"/>
              </a:rPr>
              <a:t>https://www.youtube.com/watch?v=po93p4EcxYA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3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345</TotalTime>
  <Words>462</Words>
  <Application>Microsoft Office PowerPoint</Application>
  <PresentationFormat>Široki zaslon</PresentationFormat>
  <Paragraphs>63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PowerPoint prezentacija</vt:lpstr>
      <vt:lpstr>Dezinformacije</vt:lpstr>
      <vt:lpstr>       dezinformacija</vt:lpstr>
      <vt:lpstr>Dezinformacije su informacije koje smatramo:</vt:lpstr>
      <vt:lpstr>PowerPoint prezentacija</vt:lpstr>
      <vt:lpstr>Lažne vijesti = fake news</vt:lpstr>
      <vt:lpstr> Zašto nastaju lažne vijesti?</vt:lpstr>
      <vt:lpstr>Na koji način  možemo prepoznati lažne vijesti?</vt:lpstr>
      <vt:lpstr>Alati za prepoznavanje činjenica</vt:lpstr>
      <vt:lpstr>PowerPoint prezentacija</vt:lpstr>
      <vt:lpstr>CLICK BAIT VARKE / KLIKOLOVKE</vt:lpstr>
      <vt:lpstr>Nećete vjerovati kako ćete se osjećati nakon ovoga zadatka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Knjiga-1</dc:creator>
  <cp:lastModifiedBy>Knjiga-1</cp:lastModifiedBy>
  <cp:revision>29</cp:revision>
  <dcterms:created xsi:type="dcterms:W3CDTF">2019-03-05T10:54:30Z</dcterms:created>
  <dcterms:modified xsi:type="dcterms:W3CDTF">2019-09-17T09:42:41Z</dcterms:modified>
</cp:coreProperties>
</file>